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433" r:id="rId13"/>
    <p:sldId id="267" r:id="rId14"/>
    <p:sldId id="269" r:id="rId15"/>
    <p:sldId id="387" r:id="rId16"/>
    <p:sldId id="388" r:id="rId17"/>
    <p:sldId id="389" r:id="rId18"/>
    <p:sldId id="390" r:id="rId19"/>
    <p:sldId id="393" r:id="rId20"/>
    <p:sldId id="392" r:id="rId21"/>
    <p:sldId id="395" r:id="rId22"/>
    <p:sldId id="399" r:id="rId23"/>
    <p:sldId id="398" r:id="rId24"/>
    <p:sldId id="400" r:id="rId25"/>
    <p:sldId id="401" r:id="rId26"/>
    <p:sldId id="402" r:id="rId27"/>
    <p:sldId id="408" r:id="rId28"/>
    <p:sldId id="409" r:id="rId29"/>
    <p:sldId id="410" r:id="rId30"/>
    <p:sldId id="275" r:id="rId31"/>
    <p:sldId id="276" r:id="rId32"/>
    <p:sldId id="277" r:id="rId33"/>
    <p:sldId id="278" r:id="rId34"/>
    <p:sldId id="279" r:id="rId35"/>
    <p:sldId id="411" r:id="rId36"/>
    <p:sldId id="280" r:id="rId37"/>
    <p:sldId id="412" r:id="rId38"/>
    <p:sldId id="281" r:id="rId39"/>
    <p:sldId id="413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14" r:id="rId50"/>
    <p:sldId id="415" r:id="rId51"/>
    <p:sldId id="416" r:id="rId52"/>
    <p:sldId id="417" r:id="rId53"/>
    <p:sldId id="418" r:id="rId54"/>
    <p:sldId id="419" r:id="rId55"/>
    <p:sldId id="420" r:id="rId56"/>
    <p:sldId id="421" r:id="rId57"/>
    <p:sldId id="422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72F05-6FBA-4EC2-80E6-41027A412B90}" type="datetimeFigureOut">
              <a:rPr lang="en-IN" smtClean="0"/>
              <a:t>10/06/2021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8C193-4388-4AC8-B630-380F362C72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64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6EE3-0C10-4A66-86BE-9EB77455E8B7}" type="datetime1">
              <a:rPr lang="en-IN" smtClean="0"/>
              <a:t>10/06/2021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40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FA56-BCCD-45D8-B575-E20B804AB82A}" type="datetime1">
              <a:rPr lang="en-IN" smtClean="0"/>
              <a:t>10/06/2021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3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BD7E-E286-4A23-8B9F-718660EC7441}" type="datetime1">
              <a:rPr lang="en-IN" smtClean="0"/>
              <a:t>10/06/2021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5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8B18-0B8A-4E52-9E63-5E57362911B1}" type="datetime1">
              <a:rPr lang="en-IN" smtClean="0"/>
              <a:t>10/06/2021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2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B48B-C605-4E8D-AC8A-CCD26F8674E6}" type="datetime1">
              <a:rPr lang="en-IN" smtClean="0"/>
              <a:t>10/06/2021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5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1AC9-D073-45D3-9749-AC1F3B129C4E}" type="datetime1">
              <a:rPr lang="en-IN" smtClean="0"/>
              <a:t>10/06/2021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09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CB30-53ED-4D8C-AAD7-C44F61704247}" type="datetime1">
              <a:rPr lang="en-IN" smtClean="0"/>
              <a:t>10/06/2021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5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40FB-10EF-41B9-B009-E71A6C5A0851}" type="datetime1">
              <a:rPr lang="en-IN" smtClean="0"/>
              <a:t>10/06/2021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02AF-7B19-45AA-874C-BF0B5608D7CE}" type="datetime1">
              <a:rPr lang="en-IN" smtClean="0"/>
              <a:t>10/06/2021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44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0B00-73C1-4E74-8D45-B1F4E1152E2F}" type="datetime1">
              <a:rPr lang="en-IN" smtClean="0"/>
              <a:t>10/06/2021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B9F76DE-6242-4EF1-ACC3-18177FE0071B}" type="datetime1">
              <a:rPr lang="en-IN" smtClean="0"/>
              <a:t>10/06/2021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8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4EBEA-6FFB-4533-AD87-F94174C397AC}" type="datetime1">
              <a:rPr lang="en-IN" smtClean="0"/>
              <a:t>10/06/2021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DEC43E7-4FD5-4DBE-8284-56883B168C7B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2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6FD4-CB73-4109-95D0-711BE744B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943904" cy="2541431"/>
          </a:xfrm>
        </p:spPr>
        <p:txBody>
          <a:bodyPr>
            <a:normAutofit fontScale="90000"/>
          </a:bodyPr>
          <a:lstStyle/>
          <a:p>
            <a:pPr algn="just"/>
            <a:r>
              <a:rPr lang="en-IN" dirty="0"/>
              <a:t>Drought: a climate change PHENOMENON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45E80-69C8-466A-8DD5-266E1E27E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850093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IN" dirty="0"/>
              <a:t>Waikhom Rahul Singh</a:t>
            </a:r>
          </a:p>
          <a:p>
            <a:pPr algn="r">
              <a:lnSpc>
                <a:spcPct val="110000"/>
              </a:lnSpc>
            </a:pPr>
            <a:r>
              <a:rPr lang="en-IN" dirty="0"/>
              <a:t>Scientist ‘B’</a:t>
            </a:r>
          </a:p>
          <a:p>
            <a:pPr algn="r">
              <a:lnSpc>
                <a:spcPct val="110000"/>
              </a:lnSpc>
            </a:pPr>
            <a:r>
              <a:rPr lang="en-IN" dirty="0"/>
              <a:t>CFMS Guwahati</a:t>
            </a:r>
          </a:p>
          <a:p>
            <a:pPr algn="r">
              <a:lnSpc>
                <a:spcPct val="110000"/>
              </a:lnSpc>
            </a:pPr>
            <a:r>
              <a:rPr lang="en-IN" dirty="0"/>
              <a:t>National Institute of Hydrology</a:t>
            </a:r>
          </a:p>
        </p:txBody>
      </p:sp>
    </p:spTree>
    <p:extLst>
      <p:ext uri="{BB962C8B-B14F-4D97-AF65-F5344CB8AC3E}">
        <p14:creationId xmlns:p14="http://schemas.microsoft.com/office/powerpoint/2010/main" val="240438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E1EB-6F51-4A4D-B065-AC35F9E4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467" y="804519"/>
            <a:ext cx="9649388" cy="1049235"/>
          </a:xfrm>
        </p:spPr>
        <p:txBody>
          <a:bodyPr/>
          <a:lstStyle/>
          <a:p>
            <a:r>
              <a:rPr lang="en-US" dirty="0"/>
              <a:t>Hazard Profile of Drought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212E-5ADD-4BE1-94A2-721661B2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467" y="2015732"/>
            <a:ext cx="10583333" cy="4037749"/>
          </a:xfrm>
        </p:spPr>
        <p:txBody>
          <a:bodyPr>
            <a:normAutofit/>
          </a:bodyPr>
          <a:lstStyle/>
          <a:p>
            <a:r>
              <a:rPr lang="en-US" sz="3200" dirty="0"/>
              <a:t>Slow-onset, creeping phenomena</a:t>
            </a:r>
          </a:p>
          <a:p>
            <a:r>
              <a:rPr lang="en-US" sz="3200" dirty="0"/>
              <a:t>Prolonged duration</a:t>
            </a:r>
          </a:p>
          <a:p>
            <a:r>
              <a:rPr lang="en-US" sz="3200" dirty="0"/>
              <a:t>Widespread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makes assessment and response difficult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RESULT: progress on drought preparedness has been slow</a:t>
            </a:r>
          </a:p>
        </p:txBody>
      </p:sp>
    </p:spTree>
    <p:extLst>
      <p:ext uri="{BB962C8B-B14F-4D97-AF65-F5344CB8AC3E}">
        <p14:creationId xmlns:p14="http://schemas.microsoft.com/office/powerpoint/2010/main" val="264852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212E-5ADD-4BE1-94A2-721661B2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053481"/>
            <a:ext cx="11988800" cy="804519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2021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Drought indices: aggregation is necessary or is it only the researcher’s choice?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8346E-8DCB-4957-AC17-156A98A1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63" y="0"/>
            <a:ext cx="7572004" cy="6053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A07A4B-6E65-4726-ABC7-05BDD8EA5E25}"/>
              </a:ext>
            </a:extLst>
          </p:cNvPr>
          <p:cNvSpPr txBox="1"/>
          <p:nvPr/>
        </p:nvSpPr>
        <p:spPr>
          <a:xfrm>
            <a:off x="8974667" y="1576400"/>
            <a:ext cx="2977463" cy="13849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altLang="en-US" sz="2800" dirty="0"/>
              <a:t>Drought types can occur separately or simultaneously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CE1EB-6F51-4A4D-B065-AC35F9E4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926" y="131857"/>
            <a:ext cx="4470400" cy="104923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Types of Drought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FBA5-3FC2-4CCD-B47F-F75B91A0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Drought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8D97-D700-49F2-AD11-B508F7891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800" b="1" i="0" dirty="0">
                <a:effectLst/>
                <a:latin typeface="Verdana-Bold"/>
              </a:rPr>
              <a:t>Economic </a:t>
            </a:r>
            <a:r>
              <a:rPr lang="en-IN" sz="1800" b="0" i="0" dirty="0">
                <a:effectLst/>
                <a:latin typeface="Verdana" panose="020B0604030504040204" pitchFamily="34" charset="0"/>
              </a:rPr>
              <a:t>– Agricultural, Industrial, Tourism, Energy Financial Transportation , Financial, Transportation</a:t>
            </a:r>
            <a:endParaRPr lang="en-IN" sz="1800" dirty="0">
              <a:latin typeface="Verdana" panose="020B0604030504040204" pitchFamily="34" charset="0"/>
            </a:endParaRPr>
          </a:p>
          <a:p>
            <a:r>
              <a:rPr lang="en-IN" sz="1800" b="1" i="0" dirty="0">
                <a:effectLst/>
                <a:latin typeface="Verdana-Bold"/>
              </a:rPr>
              <a:t>Social </a:t>
            </a:r>
            <a:r>
              <a:rPr lang="en-IN" sz="1800" b="0" i="0" dirty="0">
                <a:effectLst/>
                <a:latin typeface="Verdana" panose="020B0604030504040204" pitchFamily="34" charset="0"/>
              </a:rPr>
              <a:t>– Stress &amp; health, Nutrition, Recreation, Public safety, Cultural &amp; aesthetic values</a:t>
            </a:r>
            <a:endParaRPr lang="en-IN" sz="1800" dirty="0">
              <a:latin typeface="Verdana" panose="020B0604030504040204" pitchFamily="34" charset="0"/>
            </a:endParaRPr>
          </a:p>
          <a:p>
            <a:r>
              <a:rPr lang="en-IN" sz="1800" b="1" i="0" dirty="0">
                <a:effectLst/>
                <a:latin typeface="Verdana-Bold"/>
              </a:rPr>
              <a:t>Environmental – </a:t>
            </a:r>
            <a:r>
              <a:rPr lang="en-IN" sz="1800" i="0" dirty="0">
                <a:effectLst/>
                <a:latin typeface="Verdana-Bold"/>
              </a:rPr>
              <a:t>Animal, planet, eco systems, wetland water quality, etc.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212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791E-4D67-4275-AE4F-DB4DB41D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Impacts of drought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56B9-EF84-486C-88BF-5DF5C0D34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IN" sz="2400" dirty="0"/>
              <a:t>Direct</a:t>
            </a:r>
          </a:p>
          <a:p>
            <a:pPr marL="893763" lvl="1" indent="-436563">
              <a:buFont typeface="Symbol" panose="05050102010706020507" pitchFamily="18" charset="2"/>
              <a:buChar char="®"/>
            </a:pPr>
            <a:r>
              <a:rPr lang="en-IN" sz="2400" dirty="0"/>
              <a:t>Loss of lives (human, livestock, wild lives)</a:t>
            </a:r>
          </a:p>
          <a:p>
            <a:pPr marL="893763" lvl="1" indent="-436563">
              <a:buFont typeface="Symbol" panose="05050102010706020507" pitchFamily="18" charset="2"/>
              <a:buChar char="®"/>
            </a:pPr>
            <a:r>
              <a:rPr lang="en-IN" sz="2400" dirty="0"/>
              <a:t>Famine</a:t>
            </a:r>
          </a:p>
          <a:p>
            <a:pPr marL="893763" lvl="1" indent="-436563">
              <a:buFont typeface="Symbol" panose="05050102010706020507" pitchFamily="18" charset="2"/>
              <a:buChar char="®"/>
            </a:pPr>
            <a:r>
              <a:rPr lang="en-IN" sz="2400" dirty="0"/>
              <a:t>Malnutrition</a:t>
            </a:r>
          </a:p>
          <a:p>
            <a:pPr marL="893763" lvl="1" indent="-436563">
              <a:buFont typeface="Symbol" panose="05050102010706020507" pitchFamily="18" charset="2"/>
              <a:buChar char="®"/>
            </a:pPr>
            <a:r>
              <a:rPr lang="en-IN" sz="2400" dirty="0"/>
              <a:t>Loss of income</a:t>
            </a:r>
          </a:p>
          <a:p>
            <a:pPr marL="893763" lvl="1" indent="-436563">
              <a:buFont typeface="Symbol" panose="05050102010706020507" pitchFamily="18" charset="2"/>
              <a:buChar char="®"/>
            </a:pPr>
            <a:r>
              <a:rPr lang="en-IN" sz="2400" dirty="0"/>
              <a:t>Social dislocation </a:t>
            </a:r>
          </a:p>
          <a:p>
            <a:pPr marL="457200" indent="-457200">
              <a:buFont typeface="+mj-lt"/>
              <a:buAutoNum type="alphaUcPeriod"/>
            </a:pPr>
            <a:r>
              <a:rPr lang="en-IN" sz="2400" dirty="0"/>
              <a:t>Indirect</a:t>
            </a:r>
          </a:p>
          <a:p>
            <a:pPr marL="893763" lvl="1" indent="-436563">
              <a:buFont typeface="Symbol" panose="05050102010706020507" pitchFamily="18" charset="2"/>
              <a:buChar char="®"/>
            </a:pPr>
            <a:r>
              <a:rPr lang="en-IN" sz="2400" dirty="0"/>
              <a:t>Loss of revenues</a:t>
            </a:r>
          </a:p>
          <a:p>
            <a:pPr marL="893763" lvl="1" indent="-436563">
              <a:buFont typeface="Symbol" panose="05050102010706020507" pitchFamily="18" charset="2"/>
              <a:buChar char="®"/>
            </a:pPr>
            <a:r>
              <a:rPr lang="en-IN" sz="2400" dirty="0"/>
              <a:t>Loss of water access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172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E0C0-5AFA-4831-8836-66899FE5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186267"/>
            <a:ext cx="10783921" cy="728133"/>
          </a:xfrm>
        </p:spPr>
        <p:txBody>
          <a:bodyPr/>
          <a:lstStyle/>
          <a:p>
            <a:r>
              <a:rPr lang="en-IN" dirty="0"/>
              <a:t>Droughts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2B00-8599-49D9-92AC-15739076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683172"/>
            <a:ext cx="11650134" cy="5531362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chemeClr val="tx1"/>
                </a:solidFill>
                <a:effectLst/>
                <a:latin typeface="TimesNewRomanPSMT"/>
              </a:rPr>
              <a:t>During 1871–2015, there were 25 major drought years: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Drought in India has resulted in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 of millions of deaths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the course of the 18th, 19th, and 20th centuries.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TimesNewRomanPSMT"/>
              </a:rPr>
              <a:t>The drought in 1987 was one of the worst, with an overall rainfall deficiency of 19% which affected 59–60% of the normal cropped area and a population of 285 million.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TimesNewRomanPSMT"/>
              </a:rPr>
              <a:t>This was repeated in 2002 when the overall rainfall deficiency for the country as a whole was 19%. Over 300 million people spread over 18 States were affected by drought along with around 150 million cattle.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TimesNewRomanPSMT"/>
              </a:rPr>
              <a:t>In 2009, the overall rainfall deficiency for the country as a whole was 22%, which resulted in decrease of food grain production by 16 million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NewRomanPSMT"/>
              </a:rPr>
              <a:t>tonnes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NewRomanPSMT"/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203B6-12A4-4322-A172-A8214C3107DE}"/>
              </a:ext>
            </a:extLst>
          </p:cNvPr>
          <p:cNvSpPr txBox="1"/>
          <p:nvPr/>
        </p:nvSpPr>
        <p:spPr>
          <a:xfrm>
            <a:off x="6132835" y="578506"/>
            <a:ext cx="57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0" i="0" dirty="0">
                <a:solidFill>
                  <a:schemeClr val="tx1"/>
                </a:solidFill>
                <a:effectLst/>
                <a:latin typeface="TimesNewRomanPSMT"/>
              </a:rPr>
              <a:t>1873, 1877, 1899, 1901, 1904, 1905, 1911, 1918, </a:t>
            </a:r>
            <a:r>
              <a:rPr lang="en-US" sz="2000" b="0" i="0" dirty="0">
                <a:effectLst/>
                <a:latin typeface="TimesNewRomanPSMT"/>
              </a:rPr>
              <a:t>1920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NewRomanPSMT"/>
              </a:rPr>
              <a:t>, 1941, 1951, 1965, 1966, </a:t>
            </a:r>
            <a:r>
              <a:rPr lang="en-US" sz="2000" b="0" i="0" dirty="0">
                <a:effectLst/>
                <a:latin typeface="TimesNewRomanPSMT"/>
              </a:rPr>
              <a:t>1968, 1972, 1974, 1979, 1982, 1985, 1986, 1987, 2002, 2009, 2014 and 2015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12CB8-2924-42E2-913A-01670FC9675D}"/>
              </a:ext>
            </a:extLst>
          </p:cNvPr>
          <p:cNvSpPr txBox="1"/>
          <p:nvPr/>
        </p:nvSpPr>
        <p:spPr>
          <a:xfrm>
            <a:off x="7211886" y="6211669"/>
            <a:ext cx="484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FF0000"/>
                </a:solidFill>
                <a:effectLst/>
                <a:latin typeface="Calibri-Italic"/>
              </a:rPr>
              <a:t>Source:  DAC&amp;FW 2016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32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C28C-70E8-4D14-9196-4D90E61F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169333"/>
            <a:ext cx="11809561" cy="60113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IN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notable studies regarding droughts in north eastern part of India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northeast region of India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probability of drought occurrence was 54%, and it is 27% for Western India during the period 2000–2014.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Guwahati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during 1951 to 2003 ~~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drought years were observed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the worst being the year 1952 when the annual rainfall was only 49% of the average annual rainfall. 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East Sikkim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during 1985-2012, drought was observed for 66.7% and 59.3% of the time in the periods Oct–Dec and Jan–Mar ~~ 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indicating strong presence of winter droughts.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North Lakhimpur district of Assam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during 1981 to 1998, the years 1981, 1986 and 1992 were found deficit years with annual rainfall below 81%, 68% and 79% of its mean value respectively.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the annual precipitation in the area decreased at 325.6 mm per 100 years.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6C7AA-F9A6-4F21-8B79-D2E03D2D44D8}"/>
              </a:ext>
            </a:extLst>
          </p:cNvPr>
          <p:cNvSpPr txBox="1"/>
          <p:nvPr/>
        </p:nvSpPr>
        <p:spPr>
          <a:xfrm>
            <a:off x="0" y="6027003"/>
            <a:ext cx="1179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en-US" sz="2400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Parida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(2015); B.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Jhajharia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(2007); C.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Kusre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Lalringliana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(2014); D. Shrivastava (2008)</a:t>
            </a:r>
          </a:p>
        </p:txBody>
      </p:sp>
    </p:spTree>
    <p:extLst>
      <p:ext uri="{BB962C8B-B14F-4D97-AF65-F5344CB8AC3E}">
        <p14:creationId xmlns:p14="http://schemas.microsoft.com/office/powerpoint/2010/main" val="134617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C28C-70E8-4D14-9196-4D90E61F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169333"/>
            <a:ext cx="11809561" cy="60113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notable studies regarding droughts in Meghalaya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Shillong, during 1973 to 2007, 8 years with moderate and 11 years with mild drought ~more frequency of drought incidents in the months of January, November and December.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Tura, during 1984 to 1997, 9 mild drought occurrences. Again the frequency of drought recorded during month of January, February, November and December was 10, 8, 9 and 11 respectively.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East Garo Hills district, during 1998 to 2009, 9 mild drought occurrences. Again the frequency of drought recorded during month of January, February, November and December was 8, 6, 7 and 10 respectively.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Cheerapunjee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during 1971 to 2007, 7 mild drought occurrences. 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6C7AA-F9A6-4F21-8B79-D2E03D2D44D8}"/>
              </a:ext>
            </a:extLst>
          </p:cNvPr>
          <p:cNvSpPr txBox="1"/>
          <p:nvPr/>
        </p:nvSpPr>
        <p:spPr>
          <a:xfrm>
            <a:off x="0" y="6027003"/>
            <a:ext cx="1179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studies by LIP Ray</a:t>
            </a:r>
          </a:p>
        </p:txBody>
      </p:sp>
    </p:spTree>
    <p:extLst>
      <p:ext uri="{BB962C8B-B14F-4D97-AF65-F5344CB8AC3E}">
        <p14:creationId xmlns:p14="http://schemas.microsoft.com/office/powerpoint/2010/main" val="123310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C28C-70E8-4D14-9196-4D90E61F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1896533"/>
            <a:ext cx="11809561" cy="4284134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NewRomanPSMT"/>
              </a:rPr>
              <a:t>Northeast region of India is blessed with high rainfall and enormous number of rivers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NewRomanPSMT"/>
              </a:rPr>
              <a:t>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NewRomanPSMT"/>
              </a:rPr>
              <a:t>ugged terrain in most parts, it becomes difficult to explore and tap its surface as well as groundwater resources.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NewRomanPSMT"/>
              </a:rPr>
              <a:t>Witnessed a discernible shift of climate change and its impacts such as change in pattern of seasonal rainfall, reduced water level in the rivers, loss of springs in various foothills, etc.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NewRomanPSMT"/>
              </a:rPr>
              <a:t>When the month March approaches, the discussions of the people in the state capital- Shillong mostly revolve around one word “water” [Sahoo, 2005].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21A62-0CB7-46FD-86EE-DDD28B83BB6C}"/>
              </a:ext>
            </a:extLst>
          </p:cNvPr>
          <p:cNvSpPr txBox="1"/>
          <p:nvPr/>
        </p:nvSpPr>
        <p:spPr>
          <a:xfrm>
            <a:off x="198408" y="726702"/>
            <a:ext cx="11795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Topography: is it a factor for causing drought in hilly regions of northeast India??</a:t>
            </a:r>
          </a:p>
        </p:txBody>
      </p:sp>
    </p:spTree>
    <p:extLst>
      <p:ext uri="{BB962C8B-B14F-4D97-AF65-F5344CB8AC3E}">
        <p14:creationId xmlns:p14="http://schemas.microsoft.com/office/powerpoint/2010/main" val="344407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C28C-70E8-4D14-9196-4D90E61F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1828799"/>
            <a:ext cx="11809561" cy="435186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NewRomanPSMT"/>
              </a:rPr>
              <a:t>The water situation in the Meghalaya is a case of – “scarcity amidst plenty”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NewRomanPSMT"/>
              </a:rPr>
              <a:t> North eastern part of India ~ terrain are mostly mountainous ~ a challenging task in storing and distribution of water.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TimesNewRomanPSMT"/>
              </a:rPr>
              <a:t>Higher altitudes ~ higher slopes ~ high runoff potential (low storing capacity) ~ high probability of water scarcity if rainfall especially during monsoon fails.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FF7AE-16D3-4399-B303-89DDF09C9B7C}"/>
              </a:ext>
            </a:extLst>
          </p:cNvPr>
          <p:cNvSpPr txBox="1"/>
          <p:nvPr/>
        </p:nvSpPr>
        <p:spPr>
          <a:xfrm>
            <a:off x="198408" y="726702"/>
            <a:ext cx="11795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Topography: is it a factor for causing drought in hilly regions of northeast India??</a:t>
            </a:r>
          </a:p>
        </p:txBody>
      </p:sp>
    </p:spTree>
    <p:extLst>
      <p:ext uri="{BB962C8B-B14F-4D97-AF65-F5344CB8AC3E}">
        <p14:creationId xmlns:p14="http://schemas.microsoft.com/office/powerpoint/2010/main" val="2067330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2909-30AD-485F-B45B-515C8C43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9713F9-CDED-4507-9D3B-80E7F8554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1048" y="504504"/>
            <a:ext cx="5993806" cy="5045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60203-C252-4461-B355-4BAE523E6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45" t="16825" r="36465"/>
          <a:stretch/>
        </p:blipFill>
        <p:spPr>
          <a:xfrm>
            <a:off x="388881" y="189185"/>
            <a:ext cx="3888829" cy="56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1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1E2BFD65-EC0C-4AC0-A2C9-A49511DEF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45" y="310621"/>
            <a:ext cx="8617988" cy="5616922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C9B083-386C-4332-820B-CEF3DAA6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9666" y="1421592"/>
            <a:ext cx="6084335" cy="3066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45707-575E-4C4E-8A56-FAEDA7B69904}"/>
              </a:ext>
            </a:extLst>
          </p:cNvPr>
          <p:cNvSpPr txBox="1"/>
          <p:nvPr/>
        </p:nvSpPr>
        <p:spPr>
          <a:xfrm>
            <a:off x="4600048" y="896693"/>
            <a:ext cx="552026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3F47"/>
                </a:solidFill>
              </a:rPr>
              <a:t>Climate change could affect different  parts of the world in different ways.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FF0B1-9634-451E-B466-4D3FB744E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6" y="322868"/>
            <a:ext cx="3303079" cy="5616922"/>
          </a:xfrm>
          <a:prstGeom prst="rect">
            <a:avLst/>
          </a:prstGeom>
        </p:spPr>
      </p:pic>
      <p:sp>
        <p:nvSpPr>
          <p:cNvPr id="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0C5FA9-78A4-4691-81F4-DEFCFDB9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1857380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003F47"/>
                </a:solidFill>
                <a:latin typeface="Verdana"/>
                <a:ea typeface="MS PGothic" panose="020B0600070205080204" pitchFamily="34" charset="-128"/>
              </a:rPr>
              <a:t>Sea level</a:t>
            </a:r>
          </a:p>
        </p:txBody>
      </p:sp>
      <p:sp>
        <p:nvSpPr>
          <p:cNvPr id="9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601D93CF-DA67-4FF6-8F18-7366C61E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2865442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003F47"/>
                </a:solidFill>
                <a:latin typeface="Verdana"/>
                <a:ea typeface="MS PGothic" panose="020B0600070205080204" pitchFamily="34" charset="-128"/>
              </a:rPr>
              <a:t>Drought</a:t>
            </a:r>
          </a:p>
        </p:txBody>
      </p:sp>
      <p:sp>
        <p:nvSpPr>
          <p:cNvPr id="1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A28F5DC-93EE-4736-B65A-FDB0BB71D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488156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003F47"/>
                </a:solidFill>
                <a:latin typeface="Verdana"/>
                <a:ea typeface="MS PGothic" panose="020B0600070205080204" pitchFamily="34" charset="-128"/>
              </a:rPr>
              <a:t>Flooding</a:t>
            </a:r>
          </a:p>
        </p:txBody>
      </p:sp>
      <p:sp>
        <p:nvSpPr>
          <p:cNvPr id="1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4F318A2A-B748-43E3-8513-52BF465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3873505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003F47"/>
                </a:solidFill>
                <a:latin typeface="Verdana"/>
                <a:ea typeface="MS PGothic" panose="020B0600070205080204" pitchFamily="34" charset="-128"/>
              </a:rPr>
              <a:t>Storms</a:t>
            </a:r>
          </a:p>
        </p:txBody>
      </p:sp>
      <p:sp>
        <p:nvSpPr>
          <p:cNvPr id="12" name="AutoShape 20">
            <a:hlinkClick r:id="rId8" action="ppaction://hlinksldjump"/>
            <a:extLst>
              <a:ext uri="{FF2B5EF4-FFF2-40B4-BE49-F238E27FC236}">
                <a16:creationId xmlns:a16="http://schemas.microsoft.com/office/drawing/2014/main" id="{AD6ED2ED-A48B-4C25-A8A4-B44C09B0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84931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003F47"/>
                </a:solidFill>
                <a:latin typeface="Verdana"/>
                <a:ea typeface="MS PGothic" panose="020B0600070205080204" pitchFamily="34" charset="-128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427721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AFC0-CE38-4A73-86AB-259E003D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3A6837-B410-40AF-9A74-88E93C637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5473" y="776921"/>
            <a:ext cx="4448361" cy="412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8022E1-75CB-478B-B842-6C0CEC2A0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03" r="31379"/>
          <a:stretch/>
        </p:blipFill>
        <p:spPr>
          <a:xfrm>
            <a:off x="29578" y="804520"/>
            <a:ext cx="7349772" cy="49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8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3626-9F02-4E70-81CF-204CEC52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277507-1F12-4A91-8D00-7F2E98CE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8669" y="177484"/>
            <a:ext cx="6796802" cy="5875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5D454-0E56-4312-B8B6-45AC7C093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83" t="21147" r="38104"/>
          <a:stretch/>
        </p:blipFill>
        <p:spPr>
          <a:xfrm>
            <a:off x="475205" y="163032"/>
            <a:ext cx="4149347" cy="58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96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F659-04BE-448D-94EB-D5CDB86F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86267"/>
            <a:ext cx="9603275" cy="812800"/>
          </a:xfrm>
        </p:spPr>
        <p:txBody>
          <a:bodyPr>
            <a:normAutofit/>
          </a:bodyPr>
          <a:lstStyle/>
          <a:p>
            <a:r>
              <a:rPr lang="en-IN" dirty="0"/>
              <a:t>Tackling the DROUGHT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A7AD6-42A9-4799-8D32-0BB2650B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762000"/>
            <a:ext cx="11921065" cy="5300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F9A182-2AEB-4C4B-B397-62DA403CD83E}"/>
              </a:ext>
            </a:extLst>
          </p:cNvPr>
          <p:cNvSpPr txBox="1"/>
          <p:nvPr/>
        </p:nvSpPr>
        <p:spPr>
          <a:xfrm>
            <a:off x="525344" y="1226688"/>
            <a:ext cx="4385729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</a:rPr>
              <a:t>Assessment of Drought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C000"/>
                </a:solidFill>
                <a:latin typeface="+mj-lt"/>
              </a:rPr>
              <a:t>Quantification of drought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A1F77-A183-49E7-963E-EB557D7B1F2F}"/>
              </a:ext>
            </a:extLst>
          </p:cNvPr>
          <p:cNvSpPr txBox="1"/>
          <p:nvPr/>
        </p:nvSpPr>
        <p:spPr>
          <a:xfrm>
            <a:off x="525344" y="4241606"/>
            <a:ext cx="4506909" cy="14465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</a:rPr>
              <a:t>Prevention and Mitigation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FFC000"/>
                </a:solidFill>
                <a:latin typeface="+mj-lt"/>
              </a:rPr>
              <a:t>Monitoriring</a:t>
            </a:r>
            <a:r>
              <a:rPr lang="en-US" sz="2000" dirty="0">
                <a:solidFill>
                  <a:srgbClr val="FFC000"/>
                </a:solidFill>
                <a:latin typeface="+mj-lt"/>
              </a:rPr>
              <a:t> of drought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C000"/>
                </a:solidFill>
                <a:latin typeface="+mj-lt"/>
              </a:rPr>
              <a:t>Early warning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C000"/>
                </a:solidFill>
                <a:latin typeface="+mj-lt"/>
              </a:rPr>
              <a:t>Preventive and mitigation measures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DC410-BCB1-4238-A659-B75A0B676D2F}"/>
              </a:ext>
            </a:extLst>
          </p:cNvPr>
          <p:cNvSpPr txBox="1"/>
          <p:nvPr/>
        </p:nvSpPr>
        <p:spPr>
          <a:xfrm>
            <a:off x="397938" y="4638952"/>
            <a:ext cx="4640542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US" sz="2000" b="1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9E1FE-062E-4710-939B-9291FD881550}"/>
              </a:ext>
            </a:extLst>
          </p:cNvPr>
          <p:cNvSpPr txBox="1"/>
          <p:nvPr/>
        </p:nvSpPr>
        <p:spPr>
          <a:xfrm>
            <a:off x="525344" y="2735314"/>
            <a:ext cx="4385729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</a:rPr>
              <a:t>Drought Vulnerability and Risk Assessment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255D0B-C424-414D-A384-2DAD8AF622D8}"/>
              </a:ext>
            </a:extLst>
          </p:cNvPr>
          <p:cNvSpPr txBox="1"/>
          <p:nvPr/>
        </p:nvSpPr>
        <p:spPr>
          <a:xfrm>
            <a:off x="5853658" y="1561281"/>
            <a:ext cx="5613979" cy="35394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atin typeface="+mj-lt"/>
              </a:rPr>
              <a:t>Drought Preparedness, Response and Relief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Crisis Management Plan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Contingency plans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Subsidies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Camps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Waivers and concessions</a:t>
            </a:r>
          </a:p>
        </p:txBody>
      </p:sp>
    </p:spTree>
    <p:extLst>
      <p:ext uri="{BB962C8B-B14F-4D97-AF65-F5344CB8AC3E}">
        <p14:creationId xmlns:p14="http://schemas.microsoft.com/office/powerpoint/2010/main" val="216404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9322-9353-47F5-81C6-CEA0DA21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Drought Indices</a:t>
            </a:r>
            <a:br>
              <a:rPr lang="en-IN" dirty="0"/>
            </a:br>
            <a:r>
              <a:rPr lang="en-IN" sz="2000" i="1" dirty="0">
                <a:solidFill>
                  <a:srgbClr val="00B050"/>
                </a:solidFill>
              </a:rPr>
              <a:t>commonly known drought indices</a:t>
            </a:r>
            <a:endParaRPr lang="en-IN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1905D04-C6FA-4889-8FB0-8230143C6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02905"/>
              </p:ext>
            </p:extLst>
          </p:nvPr>
        </p:nvGraphicFramePr>
        <p:xfrm>
          <a:off x="118533" y="2016125"/>
          <a:ext cx="119380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13501832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4156097940"/>
                    </a:ext>
                  </a:extLst>
                </a:gridCol>
                <a:gridCol w="956734">
                  <a:extLst>
                    <a:ext uri="{9D8B030D-6E8A-4147-A177-3AD203B41FA5}">
                      <a16:colId xmlns:a16="http://schemas.microsoft.com/office/drawing/2014/main" val="1686105863"/>
                    </a:ext>
                  </a:extLst>
                </a:gridCol>
                <a:gridCol w="5012266">
                  <a:extLst>
                    <a:ext uri="{9D8B030D-6E8A-4147-A177-3AD203B41FA5}">
                      <a16:colId xmlns:a16="http://schemas.microsoft.com/office/drawing/2014/main" val="314520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Indices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Indices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4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PDSI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Palmer Drought Severity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Decile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12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Soil Moisture Anomaly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China-Z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9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Rainfall Anomaly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WASP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Weighted Anomaly Standardized Precipitation Index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Standardized Precipitation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Crop Moisture Index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90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SPEI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Standardized Precipitation Evapotranspiration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Groundwater Resource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52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Reconnaissance Drought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SWSI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Surface Water Supply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5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Effective Drought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KBDI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Keetch</a:t>
                      </a:r>
                      <a:r>
                        <a:rPr lang="en-IN" dirty="0"/>
                        <a:t>–Byram Drought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23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Streamflow Drought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NDVI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Normalized Difference Vegetation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88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Percent Normal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ZSI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Z-Score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1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91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Standardized Precipitation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The SPI (McKee et al. 1993) is a powerful, flexible index that is simple to calculate.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The SPI is based on the probability of precipitation for any time scale.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The probability of observed precipitation is then transformed into an index to represent quantitatively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Very effective in analyzing wet periods/cycles as it is in analyzing dry periods/cycles.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5138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Standardized Precipitation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9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is the only input parameter.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flexible: it can be computed for multiple timescales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spatially consistent: it allows for comparisons between different locations in different climates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Since, SPI is normalized, it can be used to analyze wet period same as dry periods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only quantify the precipitation deficit;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based on preliminary data may change, and values change as the period of record grows.</a:t>
            </a:r>
          </a:p>
        </p:txBody>
      </p:sp>
    </p:spTree>
    <p:extLst>
      <p:ext uri="{BB962C8B-B14F-4D97-AF65-F5344CB8AC3E}">
        <p14:creationId xmlns:p14="http://schemas.microsoft.com/office/powerpoint/2010/main" val="242877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Standardized Precipitation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972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SPI could also adapt to analyze other types of drought.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moisture conditions respond to precipitation anomalies on a relatively short scale. Groundwater, streamflow and reservoir storage reflect the longer-term precipitation anomalies. 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So, for example, one may want to look at a 1- or 2-month SPI for meteorological drought, anywhere from 1-month to 6-month SPI for agricultural drought, and something like 6-month up to 24-month SPI or more for hydrological drought analyses and applications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1E06D-6E77-4C3A-AC22-E2804FB8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262" y="3953617"/>
            <a:ext cx="38576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13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Computation of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649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Determination of monthly rainfall series ‘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the mean for the normalized precipitation values of the log-normal (ln) rainfall series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Computation of shape and scale parameter</a:t>
            </a:r>
            <a:br>
              <a:rPr lang="en-US" dirty="0"/>
            </a:br>
            <a:br>
              <a:rPr lang="en-US" dirty="0"/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CC894-694A-4743-A573-67CBE4DF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371" y="3606801"/>
            <a:ext cx="3322979" cy="1053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7DA48-6274-42E7-9D27-C95FEB5AC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242" y="3834156"/>
            <a:ext cx="36004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54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Computation of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649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Determination of the cumulative probability of an observed precipitation event for the given month and timescale for the station. Gamma probability distribution is commonly used: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gamma function is undefined for x = 0 and precipitation distribution may contain zero, the cumulative probability becomes: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, q is the probability of zero events in the data series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A105A-7309-4E93-8AA7-0326A504F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2714625"/>
            <a:ext cx="2466975" cy="714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7BA1C8-2B22-4FF2-94C1-F049B13E4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9" y="4855104"/>
            <a:ext cx="21717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70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9F8-23D7-45AD-B248-23750EF0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Computation of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E942-C317-42BE-A68C-395E378F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64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The cumulative probability, H(x), is then transformed to the standard normal random variable “Z” with mean zero and variance one, which is the value of the SPI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F99F0-1857-4923-9258-9935C241D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505200"/>
            <a:ext cx="4352925" cy="790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283C7-564A-44D5-B2C8-854C112C5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16" y="3553328"/>
            <a:ext cx="4638675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DDA656-955A-4259-8B0D-A7103230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79" y="4414308"/>
            <a:ext cx="3400425" cy="1647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4798A9-A1BF-476D-A4F2-0F6C62C76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458" y="4643578"/>
            <a:ext cx="6914190" cy="10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7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1E2BFD65-EC0C-4AC0-A2C9-A49511DEF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45" y="310621"/>
            <a:ext cx="8617988" cy="5616922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C9B083-386C-4332-820B-CEF3DAA6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9666" y="1066799"/>
            <a:ext cx="7145309" cy="3814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45707-575E-4C4E-8A56-FAEDA7B69904}"/>
              </a:ext>
            </a:extLst>
          </p:cNvPr>
          <p:cNvSpPr txBox="1"/>
          <p:nvPr/>
        </p:nvSpPr>
        <p:spPr>
          <a:xfrm>
            <a:off x="4600048" y="998291"/>
            <a:ext cx="65082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F47"/>
                </a:solidFill>
              </a:rPr>
              <a:t>The earth is getting hotter. 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F47"/>
                </a:solidFill>
              </a:rPr>
              <a:t>The past 30 years have been the warmest in the northern hemisphere during the last 1,400 years.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FF0B1-9634-451E-B466-4D3FB744E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6" y="322868"/>
            <a:ext cx="3303079" cy="5616922"/>
          </a:xfrm>
          <a:prstGeom prst="rect">
            <a:avLst/>
          </a:prstGeom>
        </p:spPr>
      </p:pic>
      <p:sp>
        <p:nvSpPr>
          <p:cNvPr id="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0C5FA9-78A4-4691-81F4-DEFCFDB9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1857380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Sea level</a:t>
            </a:r>
          </a:p>
        </p:txBody>
      </p:sp>
      <p:sp>
        <p:nvSpPr>
          <p:cNvPr id="9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601D93CF-DA67-4FF6-8F18-7366C61E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2865442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Drought</a:t>
            </a:r>
          </a:p>
        </p:txBody>
      </p:sp>
      <p:sp>
        <p:nvSpPr>
          <p:cNvPr id="1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A28F5DC-93EE-4736-B65A-FDB0BB71D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488156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Flooding</a:t>
            </a:r>
          </a:p>
        </p:txBody>
      </p:sp>
      <p:sp>
        <p:nvSpPr>
          <p:cNvPr id="1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4F318A2A-B748-43E3-8513-52BF465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3873505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Storms</a:t>
            </a:r>
          </a:p>
        </p:txBody>
      </p:sp>
      <p:sp>
        <p:nvSpPr>
          <p:cNvPr id="12" name="AutoShape 20">
            <a:hlinkClick r:id="rId8" action="ppaction://hlinksldjump"/>
            <a:extLst>
              <a:ext uri="{FF2B5EF4-FFF2-40B4-BE49-F238E27FC236}">
                <a16:creationId xmlns:a16="http://schemas.microsoft.com/office/drawing/2014/main" id="{AD6ED2ED-A48B-4C25-A8A4-B44C09B0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84931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003F47"/>
                </a:solidFill>
                <a:latin typeface="Verdana"/>
                <a:ea typeface="MS PGothic" panose="020B0600070205080204" pitchFamily="34" charset="-128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2688334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AAAE0B-412E-42B6-8BBE-81BCA1469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129" y="530943"/>
                <a:ext cx="11474245" cy="602072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IN" sz="2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26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China Z-Index (CZI)</a:t>
                </a:r>
                <a:r>
                  <a:rPr lang="en-IN" sz="2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2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CZI assumes that precipitation data follow the Pearson Type III distribution and is related to Wilson–</a:t>
                </a:r>
                <a:r>
                  <a:rPr lang="en-IN" sz="26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Hilferty</a:t>
                </a:r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cube-root transformation (</a:t>
                </a:r>
                <a:r>
                  <a:rPr lang="en-IN" sz="26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Wilson and </a:t>
                </a:r>
                <a:r>
                  <a:rPr lang="en-IN" sz="2600" dirty="0" err="1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Hilferty</a:t>
                </a:r>
                <a:r>
                  <a:rPr lang="en-IN" sz="26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1931</a:t>
                </a:r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from chi-square variable to the Z-scale (</a:t>
                </a:r>
                <a:r>
                  <a:rPr lang="en-IN" sz="26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Kendall and Stuart, 1977</a:t>
                </a:r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value of CZI is calculated as: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CZI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sSub>
                          <m:sSubPr>
                            <m:ctrlP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st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st</m:t>
                            </m:r>
                          </m:sub>
                        </m:sSub>
                      </m:num>
                      <m:den>
                        <m:r>
                          <a:rPr lang="en-IN" sz="2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score</m:t>
                        </m:r>
                        <m:r>
                          <a:rPr lang="en-IN" sz="2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+ 1)</a:t>
                </a:r>
                <a:r>
                  <a:rPr lang="en-IN" sz="26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1/3</a:t>
                </a:r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sSub>
                          <m:sSubPr>
                            <m:ctrlP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st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st</m:t>
                            </m:r>
                          </m:sub>
                        </m:sSub>
                      </m:num>
                      <m:den>
                        <m:r>
                          <a:rPr lang="en-IN" sz="2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IN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 </m:t>
                            </m:r>
                          </m:sub>
                          <m:sup>
                            <m: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IN" sz="2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IN" sz="2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N" sz="2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sz="2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IN" sz="2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2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IN" sz="2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IN" sz="2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				</a:t>
                </a:r>
                <a:endParaRPr lang="en-IN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IN" sz="26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IN" sz="26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IN" sz="2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den>
                    </m:f>
                  </m:oMath>
                </a14:m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			   		</a:t>
                </a:r>
                <a:endParaRPr lang="en-IN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standard deviation;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Mean monthly precipitation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Precipitation in the specific month.</a:t>
                </a:r>
                <a:endParaRPr lang="en-IN" sz="2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AAAE0B-412E-42B6-8BBE-81BCA1469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129" y="530943"/>
                <a:ext cx="11474245" cy="6020724"/>
              </a:xfrm>
              <a:blipFill>
                <a:blip r:embed="rId2"/>
                <a:stretch>
                  <a:fillRect l="-690" t="-709" r="-6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360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BCAF76-5A23-4EA3-B27D-FD9635FE2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586" y="94688"/>
                <a:ext cx="11399449" cy="6283867"/>
              </a:xfrm>
            </p:spPr>
            <p:txBody>
              <a:bodyPr>
                <a:noAutofit/>
              </a:bodyPr>
              <a:lstStyle/>
              <a:p>
                <a:pPr marL="0" indent="0" hangingPunct="0">
                  <a:buNone/>
                </a:pP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Effective Drought index (EDI) </a:t>
                </a:r>
              </a:p>
              <a:p>
                <a:pPr algn="just" hangingPunct="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Effective Drought index (EDI) (Byun, H. R.,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Wilhite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D. A(1999)) measures the daily water accumulation based on weighted current and antecedent rainfall</a:t>
                </a:r>
              </a:p>
              <a:p>
                <a:pPr marL="0" indent="0" algn="just" hangingPunct="0">
                  <a:buNone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EP</a:t>
                </a:r>
                <a:r>
                  <a:rPr lang="en-US" sz="22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[(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/>
                              </m:r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				 </a:t>
                </a:r>
                <a:endParaRPr lang="en-I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hangingPunc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EP = Effective precipitation</a:t>
                </a:r>
                <a:endParaRPr lang="en-I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hangingPunct="0">
                  <a:buNone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P</a:t>
                </a:r>
                <a:r>
                  <a:rPr lang="en-US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Precipitation m days ago</a:t>
                </a:r>
                <a:endParaRPr lang="en-I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hangingPunct="0">
                  <a:buNone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to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364</a:t>
                </a:r>
              </a:p>
              <a:p>
                <a:pPr marL="0" indent="0" hangingPunc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EDI is calculated as follows: </a:t>
                </a:r>
                <a:endParaRPr lang="en-I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hangingPunc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Calculation of the monthly EP.</a:t>
                </a:r>
                <a:endParaRPr lang="en-I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hangingPunc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Calculation of the 30-year mean EP (MEP) for each calendar month.</a:t>
                </a:r>
                <a:endParaRPr lang="en-I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hangingPunc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Determination of DEP, which is the difference between the EP and MEP:</a:t>
                </a:r>
                <a:endParaRPr lang="en-I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hangingPunc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IN" sz="2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𝐷𝐸𝑃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𝐸𝑃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𝑀𝐸𝑃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                           </a:t>
                </a:r>
                <a:endParaRPr lang="en-I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BCAF76-5A23-4EA3-B27D-FD9635FE2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586" y="94688"/>
                <a:ext cx="11399449" cy="6283867"/>
              </a:xfrm>
              <a:blipFill>
                <a:blip r:embed="rId2"/>
                <a:stretch>
                  <a:fillRect l="-695" t="-97" r="-6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D9662-CAF0-4828-BC1A-21284E66BDA3}"/>
                  </a:ext>
                </a:extLst>
              </p:cNvPr>
              <p:cNvSpPr txBox="1"/>
              <p:nvPr/>
            </p:nvSpPr>
            <p:spPr>
              <a:xfrm>
                <a:off x="6004310" y="2441147"/>
                <a:ext cx="6101254" cy="795474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Finally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𝐸𝐷𝐼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𝐷𝐸𝑃</m:t>
                        </m:r>
                      </m:num>
                      <m:den>
                        <m:sSub>
                          <m:sSubPr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𝐷𝐸𝑃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        </a:t>
                </a:r>
                <a:endParaRPr lang="en-I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hangingPunc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𝐷𝐸𝑃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standard deviation of each month-DEP.</a:t>
                </a:r>
                <a:endParaRPr lang="en-I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D9662-CAF0-4828-BC1A-21284E66B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10" y="2441147"/>
                <a:ext cx="6101254" cy="795474"/>
              </a:xfrm>
              <a:prstGeom prst="rect">
                <a:avLst/>
              </a:prstGeom>
              <a:blipFill>
                <a:blip r:embed="rId3"/>
                <a:stretch>
                  <a:fillRect l="-899" b="-106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421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92384-EAC2-49F0-A107-95BAFA092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5974" y="491612"/>
                <a:ext cx="11717728" cy="6366387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IN" sz="96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Standardized Precipitation Evaporation Index (SPEI)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SPEI uses the differences between precipitation (P) and potential evapotranspiration (PET) as input data instead of precipitation only. </a:t>
                </a:r>
              </a:p>
              <a:p>
                <a:pPr marL="0" indent="0" algn="just">
                  <a:buNone/>
                </a:pPr>
                <a:r>
                  <a:rPr lang="en-IN" sz="9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N" sz="9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Thornwaite’s</a:t>
                </a:r>
                <a:r>
                  <a:rPr lang="en-IN" sz="9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method                          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IN" sz="9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𝑃𝐸𝑇</m:t>
                    </m:r>
                    <m:r>
                      <a:rPr lang="en-IN" sz="9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=16×</m:t>
                    </m:r>
                    <m:sSup>
                      <m:sSupPr>
                        <m:ctrlP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9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IN" sz="9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9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  <m:r>
                                      <a:rPr lang="en-IN" sz="9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9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IN" sz="9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∝</m:t>
                        </m:r>
                      </m:sup>
                    </m:sSup>
                    <m:d>
                      <m:dPr>
                        <m:ctrlP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:r>
                  <a:rPr lang="en-IN" sz="9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9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IN" sz="9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  <m:e>
                        <m:sSup>
                          <m:sSupPr>
                            <m:ctrlP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9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9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IN" sz="9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9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IN" sz="9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IN" sz="9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1.514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9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:r>
                  <a:rPr lang="en-IN" sz="9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9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∝=</m:t>
                    </m:r>
                    <m:d>
                      <m:dPr>
                        <m:ctrlP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6.75×</m:t>
                        </m:r>
                        <m:sSup>
                          <m:sSupPr>
                            <m:ctrlP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−7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IN" sz="9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7.71×</m:t>
                        </m:r>
                        <m:sSup>
                          <m:sSupPr>
                            <m:ctrlP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9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1.792×</m:t>
                        </m:r>
                        <m:sSup>
                          <m:sSupPr>
                            <m:ctrlP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IN" sz="9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en-IN" sz="9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IN" sz="9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+0.49239</m:t>
                    </m:r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9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IN" sz="96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mean monthly temperature (°C), and </a:t>
                </a:r>
                <a:r>
                  <a:rPr lang="en-IN" sz="9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9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mean monthly sunshine hour, </a:t>
                </a:r>
                <a:r>
                  <a:rPr lang="en-IN" sz="9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9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 day length of that month in hours, </a:t>
                </a:r>
                <a:r>
                  <a:rPr lang="en-IN" sz="9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9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heat index equal to the sum of 12 monthly index values of </a:t>
                </a:r>
                <a:r>
                  <a:rPr lang="en-IN" sz="9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9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empirically derived exponent that is a function of </a:t>
                </a:r>
                <a:r>
                  <a:rPr lang="en-IN" sz="9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9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sz="9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92384-EAC2-49F0-A107-95BAFA092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974" y="491612"/>
                <a:ext cx="11717728" cy="6366387"/>
              </a:xfrm>
              <a:blipFill>
                <a:blip r:embed="rId2"/>
                <a:stretch>
                  <a:fillRect l="-832" t="-766" r="-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518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F99F9-EDCB-44A1-9284-DFFC4F2F2A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5303" y="570271"/>
                <a:ext cx="11761525" cy="615499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N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Weighted Anomaly Standardized Precipitation Index (WASP) 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I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based on overlapping </a:t>
                </a:r>
                <a:r>
                  <a:rPr lang="en-I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-month sums of weighted, standardized monthly precipitation anomalies, </a:t>
                </a:r>
                <a:r>
                  <a:rPr lang="en-I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IN" sz="24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IN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IN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IN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IN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acc>
                          </m:den>
                        </m:f>
                      </m:e>
                    </m:nary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                  </a:t>
                </a:r>
                <a:endParaRPr lang="en-I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I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N" sz="24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the observed and mean values of precipitation, for the </a:t>
                </a:r>
                <a:r>
                  <a:rPr lang="en-IN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N" sz="2400" i="1" baseline="30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month</a:t>
                </a:r>
                <a:r>
                  <a:rPr lang="en-I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I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total no. of months (</a:t>
                </a:r>
                <a:r>
                  <a:rPr lang="en-I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=12);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standard deviation of the </a:t>
                </a:r>
                <a:r>
                  <a:rPr lang="en-IN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N" sz="2400" i="1" baseline="30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month </a:t>
                </a:r>
                <a:r>
                  <a:rPr lang="en-I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I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N" sz="24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mean precipitation of the year.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weighting factor, </a:t>
                </a:r>
                <a:r>
                  <a:rPr lang="en-I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N" sz="24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/P</a:t>
                </a:r>
                <a:r>
                  <a:rPr lang="en-IN" sz="24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used to dampen large standardized anomalies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𝑊𝐴𝑆𝑃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                               </a:t>
                </a:r>
                <a:endParaRPr lang="en-I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</m:sub>
                    </m:sSub>
                    <m:r>
                      <a:rPr lang="en-IN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standard deviation of the </a:t>
                </a:r>
                <a:r>
                  <a:rPr lang="en-I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IN" sz="24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series.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F99F9-EDCB-44A1-9284-DFFC4F2F2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303" y="570271"/>
                <a:ext cx="11761525" cy="6154994"/>
              </a:xfrm>
              <a:blipFill>
                <a:blip r:embed="rId2"/>
                <a:stretch>
                  <a:fillRect l="-777" t="-793" r="-7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188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B3B2A-BDC9-409A-9D45-29318EACE9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471" y="619431"/>
                <a:ext cx="11804609" cy="5980873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IN" sz="96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Reconnaissance Drought Index (RDI)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method is based on the ratio between two aggregated quantities of precipitation and potential evapotranspiration.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role of </a:t>
                </a:r>
                <a:r>
                  <a:rPr lang="en-IN" sz="9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</a:t>
                </a:r>
                <a:r>
                  <a:rPr lang="en-IN" sz="96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the detection of drought events has been helpful in the development of a new reconnaissance drought identification and assessment index.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calculated as the coefficient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year in aggregated form, using a monthly time step as follows: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9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IN" sz="9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IN" sz="9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e>
                        </m:d>
                      </m:sup>
                    </m:sSup>
                    <m:r>
                      <a:rPr lang="en-IN" sz="9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IN" sz="9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a:rPr lang="en-IN" sz="9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9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96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96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ij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IN" sz="9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a:rPr lang="en-IN" sz="9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9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96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PET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96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ij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</a:t>
                </a:r>
                <a:endParaRPr lang="en-IN" sz="9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where, </a:t>
                </a:r>
                <a:r>
                  <a:rPr lang="en-IN" sz="96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 to N, </a:t>
                </a:r>
                <a:r>
                  <a:rPr lang="en-IN" sz="9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 to 12 (January to December),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9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9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ij</m:t>
                        </m:r>
                      </m:sub>
                    </m:sSub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9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PET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9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ij</m:t>
                        </m:r>
                      </m:sub>
                    </m:sSub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precipitation and potential evapotranspiration of the </a:t>
                </a:r>
                <a:r>
                  <a:rPr lang="en-IN" sz="96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IN" sz="9600" i="1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month of the </a:t>
                </a:r>
                <a:r>
                  <a:rPr lang="en-IN" sz="96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N" sz="9600" i="1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month and N is the total number of months in the existing data. </a:t>
                </a:r>
              </a:p>
              <a:p>
                <a:pPr marL="0" indent="0" algn="just">
                  <a:buNone/>
                </a:pPr>
                <a:endParaRPr lang="en-I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B3B2A-BDC9-409A-9D45-29318EACE9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471" y="619431"/>
                <a:ext cx="11804609" cy="5980873"/>
              </a:xfrm>
              <a:blipFill>
                <a:blip r:embed="rId2"/>
                <a:stretch>
                  <a:fillRect l="-826" t="-2039" r="-7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413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B3B2A-BDC9-409A-9D45-29318EACE9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290" y="1032387"/>
                <a:ext cx="11676790" cy="5567918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Normalized </a:t>
                </a:r>
                <a:r>
                  <a:rPr lang="en-IN" sz="9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RDI </a:t>
                </a: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IN" sz="96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RDIn</a:t>
                </a: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is computed using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N" sz="9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 the arithmetic mean of </a:t>
                </a:r>
                <a:r>
                  <a:rPr lang="en-IN" sz="9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en-IN" sz="96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values. 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𝑅𝐷𝐼</m:t>
                            </m:r>
                          </m:e>
                          <m:sub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IN" sz="9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IN" sz="9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</a:t>
                </a:r>
                <a:endParaRPr lang="en-IN" sz="9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Then, standardized RDI is computed using equation: 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IN" sz="9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</m:t>
                    </m:r>
                    <m:sSubSup>
                      <m:sSubSup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IN" sz="9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𝑅𝐷𝐼</m:t>
                        </m:r>
                      </m:e>
                      <m:sub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IN" sz="9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</a:t>
                </a:r>
                <a:endParaRPr lang="en-IN" sz="9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9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sz="9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96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the arithmetic mean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9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the standardized deviation.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standardized RDI behaves similar to the SPI and so is the interpretation of results. Therefore, the </a:t>
                </a:r>
                <a:r>
                  <a:rPr lang="en-IN" sz="9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RDI</a:t>
                </a:r>
                <a:r>
                  <a:rPr lang="en-IN" sz="9600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</a:t>
                </a:r>
                <a:r>
                  <a:rPr lang="en-IN" sz="9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can be compared to the same thresholds as the SPI.</a:t>
                </a:r>
              </a:p>
              <a:p>
                <a:pPr marL="0" indent="0" algn="just">
                  <a:buNone/>
                </a:pPr>
                <a:endParaRPr lang="en-I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B3B2A-BDC9-409A-9D45-29318EACE9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290" y="1032387"/>
                <a:ext cx="11676790" cy="5567918"/>
              </a:xfrm>
              <a:blipFill>
                <a:blip r:embed="rId2"/>
                <a:stretch>
                  <a:fillRect l="-836" t="-1204" r="-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25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94E03-1FB7-4C0B-9D2F-F8E885914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646" y="570270"/>
                <a:ext cx="11773682" cy="62877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Rainfall Anomaly Index (RAI)</a:t>
                </a:r>
              </a:p>
              <a:p>
                <a:pPr algn="just">
                  <a:lnSpc>
                    <a:spcPct val="115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was developed by </a:t>
                </a:r>
                <a:r>
                  <a:rPr lang="en-IN" sz="24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Van </a:t>
                </a:r>
                <a:r>
                  <a:rPr lang="en-IN" sz="2400" dirty="0" err="1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Rooy</a:t>
                </a:r>
                <a:r>
                  <a:rPr lang="en-IN" sz="24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(1965)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The positive and negative RAI indices are computed by using the mean of ten precipitation extremes. The positive and negative RAI are given in equations: </a:t>
                </a:r>
                <a:endParaRPr lang="en-I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𝑅𝐴𝐼</m:t>
                    </m:r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f>
                      <m:f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acc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den>
                    </m:f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24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</m:t>
                    </m:r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𝑅𝐴𝐼</m:t>
                    </m:r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  <m:f>
                      <m:f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den>
                    </m:f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         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where, 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precipitation of the specific month;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mean precipitation of all the years under consideration;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mean of the ten highest precipitation for the concerned period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mean of the ten lowest precipitation for the concerned period.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:endParaRPr lang="en-IN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I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94E03-1FB7-4C0B-9D2F-F8E885914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646" y="570270"/>
                <a:ext cx="11773682" cy="6287729"/>
              </a:xfrm>
              <a:blipFill>
                <a:blip r:embed="rId2"/>
                <a:stretch>
                  <a:fillRect l="-776" t="-776" r="-7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576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94E03-1FB7-4C0B-9D2F-F8E885914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782" y="865239"/>
                <a:ext cx="11488546" cy="56535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Percent of Normal Index (PNI)</a:t>
                </a:r>
                <a:r>
                  <a:rPr lang="en-IN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PNI for characterizing meteorological drought severity is defined by dividing the actual precipitation (</a:t>
                </a:r>
                <a:r>
                  <a:rPr lang="en-I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N" sz="24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by the normal precipitation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which is typically considered to be a mean of 30 years, and multiplying by 100%. It is expressed by the following equation:</a:t>
                </a:r>
                <a:endParaRPr lang="en-I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𝑃𝑁𝐼</m:t>
                    </m:r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IN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den>
                    </m:f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×100</m:t>
                    </m:r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endParaRPr lang="en-I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:endParaRPr lang="en-IN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</a:pPr>
                <a:endParaRPr lang="en-I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I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94E03-1FB7-4C0B-9D2F-F8E885914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782" y="865239"/>
                <a:ext cx="11488546" cy="5653548"/>
              </a:xfrm>
              <a:blipFill>
                <a:blip r:embed="rId2"/>
                <a:stretch>
                  <a:fillRect l="-796" t="-863" r="-7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969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5C005-B4C7-4FCA-A2E2-97993E4ED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781" y="806245"/>
                <a:ext cx="11538423" cy="56925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n-IN" sz="24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Martonne</a:t>
                </a:r>
                <a:r>
                  <a:rPr lang="en-IN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Aridity Index (I</a:t>
                </a:r>
                <a:r>
                  <a:rPr lang="en-IN" sz="2400" b="1" i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IN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15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is an aridity–humidity index and is only applicable locally. </a:t>
                </a:r>
              </a:p>
              <a:p>
                <a:pPr algn="just">
                  <a:lnSpc>
                    <a:spcPct val="115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measure of aridity of a region, proposed by </a:t>
                </a:r>
                <a:r>
                  <a:rPr lang="en-IN" sz="24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</a:t>
                </a:r>
                <a:r>
                  <a:rPr lang="en-IN" sz="2400" dirty="0" err="1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Martonne</a:t>
                </a:r>
                <a:r>
                  <a:rPr lang="en-IN" sz="24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(1925)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is given by the following relationship:</a:t>
                </a:r>
                <a:endParaRPr lang="en-I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sub>
                    </m:sSub>
                    <m:r>
                      <a:rPr lang="en-I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</m:den>
                    </m:f>
                  </m:oMath>
                </a14:m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			</a:t>
                </a:r>
                <a:endParaRPr lang="en-I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I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</a:t>
                </a:r>
                <a:r>
                  <a:rPr lang="en-IN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P is the monthly precipitation, mm; T is monthly mean air temperature</a:t>
                </a:r>
                <a:r>
                  <a:rPr lang="en-I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IN" sz="2400" baseline="30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N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endParaRPr lang="en-I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 </a:t>
                </a:r>
                <a:r>
                  <a:rPr lang="en-IN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Martonne</a:t>
                </a:r>
                <a:r>
                  <a:rPr lang="en-I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aridity index decreases (approaches zero) with increasing aridity.</a:t>
                </a:r>
                <a:endParaRPr lang="en-I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5C005-B4C7-4FCA-A2E2-97993E4ED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781" y="806245"/>
                <a:ext cx="11538423" cy="5692525"/>
              </a:xfrm>
              <a:blipFill>
                <a:blip r:embed="rId2"/>
                <a:stretch>
                  <a:fillRect l="-792" t="-857" r="-8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513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C005-B4C7-4FCA-A2E2-97993E4E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" y="806245"/>
            <a:ext cx="11558088" cy="569252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Deciles (DI)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Scales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I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 ranging from 1 to 10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values on this scale represent conditions that are drier and high values represent conditions that are wetter than normal</a:t>
            </a:r>
            <a:endParaRPr lang="en-IN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D9151-BA21-42F1-945E-FA0980BB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477" y="3163613"/>
            <a:ext cx="7483365" cy="32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3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1E2BFD65-EC0C-4AC0-A2C9-A49511DEF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45" y="394701"/>
            <a:ext cx="8617988" cy="5339923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marL="742950" lvl="1" indent="-285750" algn="just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3F47"/>
                </a:solidFill>
                <a:latin typeface="Gill Sans MT" panose="020B0502020104020203" pitchFamily="34" charset="0"/>
              </a:rPr>
              <a:t>Millions of people living on small, low-lying islands and in low-lying areas will be at risk of flooding.</a:t>
            </a:r>
          </a:p>
          <a:p>
            <a:pPr marL="742950" lvl="1" indent="-285750" algn="just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3F47"/>
                </a:solidFill>
                <a:latin typeface="Gill Sans MT" panose="020B0502020104020203" pitchFamily="34" charset="0"/>
              </a:rPr>
              <a:t>Salt from rising sea levels could pollute ground water making it undrinkable and more difficult to grow crops.</a:t>
            </a: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C9B083-386C-4332-820B-CEF3DAA6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9666" y="209039"/>
            <a:ext cx="7145309" cy="3814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45707-575E-4C4E-8A56-FAEDA7B69904}"/>
              </a:ext>
            </a:extLst>
          </p:cNvPr>
          <p:cNvSpPr txBox="1"/>
          <p:nvPr/>
        </p:nvSpPr>
        <p:spPr>
          <a:xfrm>
            <a:off x="4600048" y="-170107"/>
            <a:ext cx="65082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marL="914400" lvl="1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3F47"/>
                </a:solidFill>
              </a:rPr>
              <a:t>As the water in the oceans warms, it expands and takes up more space. </a:t>
            </a:r>
          </a:p>
          <a:p>
            <a:pPr marL="914400" lvl="1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3F47"/>
                </a:solidFill>
              </a:rPr>
              <a:t>Ice from the polar caps and from glaciers is melting, adding more water to the seas. </a:t>
            </a:r>
            <a:endParaRPr lang="en-GB" altLang="en-US" sz="2800" dirty="0">
              <a:solidFill>
                <a:srgbClr val="003F47"/>
              </a:solidFill>
            </a:endParaRP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FF0B1-9634-451E-B466-4D3FB744E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6" y="322868"/>
            <a:ext cx="3303079" cy="5616922"/>
          </a:xfrm>
          <a:prstGeom prst="rect">
            <a:avLst/>
          </a:prstGeom>
        </p:spPr>
      </p:pic>
      <p:sp>
        <p:nvSpPr>
          <p:cNvPr id="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0C5FA9-78A4-4691-81F4-DEFCFDB9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1857380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003F47"/>
                </a:solidFill>
                <a:latin typeface="Verdana"/>
                <a:ea typeface="MS PGothic" panose="020B0600070205080204" pitchFamily="34" charset="-128"/>
              </a:rPr>
              <a:t>Sea level</a:t>
            </a:r>
          </a:p>
        </p:txBody>
      </p:sp>
      <p:sp>
        <p:nvSpPr>
          <p:cNvPr id="9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601D93CF-DA67-4FF6-8F18-7366C61E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2865442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Drought</a:t>
            </a:r>
          </a:p>
        </p:txBody>
      </p:sp>
      <p:sp>
        <p:nvSpPr>
          <p:cNvPr id="1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A28F5DC-93EE-4736-B65A-FDB0BB71D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488156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Flooding</a:t>
            </a:r>
          </a:p>
        </p:txBody>
      </p:sp>
      <p:sp>
        <p:nvSpPr>
          <p:cNvPr id="1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4F318A2A-B748-43E3-8513-52BF465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3873505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Storms</a:t>
            </a:r>
          </a:p>
        </p:txBody>
      </p:sp>
      <p:sp>
        <p:nvSpPr>
          <p:cNvPr id="12" name="AutoShape 20">
            <a:hlinkClick r:id="rId8" action="ppaction://hlinksldjump"/>
            <a:extLst>
              <a:ext uri="{FF2B5EF4-FFF2-40B4-BE49-F238E27FC236}">
                <a16:creationId xmlns:a16="http://schemas.microsoft.com/office/drawing/2014/main" id="{AD6ED2ED-A48B-4C25-A8A4-B44C09B0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84931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777998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51BA-6830-4A4A-9729-9F0E2BB2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SOFTWAREs to CALCULATE DROUGHT INDICES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99DDF-907F-46CE-8150-A06A471F2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6" y="1853754"/>
            <a:ext cx="8054176" cy="4842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E04E89-C0D1-4088-ADB1-5CC50FBE7743}"/>
              </a:ext>
            </a:extLst>
          </p:cNvPr>
          <p:cNvSpPr txBox="1"/>
          <p:nvPr/>
        </p:nvSpPr>
        <p:spPr>
          <a:xfrm>
            <a:off x="8141902" y="2015732"/>
            <a:ext cx="3923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u="sng" dirty="0" err="1">
                <a:solidFill>
                  <a:srgbClr val="00B050"/>
                </a:solidFill>
              </a:rPr>
              <a:t>DrinC</a:t>
            </a:r>
            <a:r>
              <a:rPr lang="en-IN" b="1" i="1" u="sng" dirty="0">
                <a:solidFill>
                  <a:srgbClr val="00B050"/>
                </a:solidFill>
              </a:rPr>
              <a:t> (Drought indices Calculator) Software</a:t>
            </a:r>
          </a:p>
          <a:p>
            <a:endParaRPr lang="en-IN" b="1" i="1" u="sng" dirty="0">
              <a:solidFill>
                <a:srgbClr val="00B05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SPI: Standardized Precipitation Index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RDI: Reconnaissance Drought Index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DI: Decile Index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SDI: Streamflow Drought Index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3255E-78D7-4CD8-B9CC-37C5DA424B69}"/>
              </a:ext>
            </a:extLst>
          </p:cNvPr>
          <p:cNvSpPr txBox="1"/>
          <p:nvPr/>
        </p:nvSpPr>
        <p:spPr>
          <a:xfrm>
            <a:off x="8241752" y="4816732"/>
            <a:ext cx="392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u="sng" dirty="0">
                <a:solidFill>
                  <a:srgbClr val="00B050"/>
                </a:solidFill>
              </a:rPr>
              <a:t>Developed by </a:t>
            </a:r>
            <a:r>
              <a:rPr lang="en-IN" b="1" i="1" u="sng" dirty="0" err="1">
                <a:solidFill>
                  <a:srgbClr val="00B050"/>
                </a:solidFill>
              </a:rPr>
              <a:t>Tigkas</a:t>
            </a:r>
            <a:r>
              <a:rPr lang="en-IN" b="1" i="1" u="sng" dirty="0">
                <a:solidFill>
                  <a:srgbClr val="00B050"/>
                </a:solidFill>
              </a:rPr>
              <a:t> et al. 2015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56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51BA-6830-4A4A-9729-9F0E2BB2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SOFTWAREs to CALCULATE DROUGHT INDICES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04E89-C0D1-4088-ADB1-5CC50FBE7743}"/>
              </a:ext>
            </a:extLst>
          </p:cNvPr>
          <p:cNvSpPr txBox="1"/>
          <p:nvPr/>
        </p:nvSpPr>
        <p:spPr>
          <a:xfrm>
            <a:off x="4375919" y="1997839"/>
            <a:ext cx="3923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u="sng" dirty="0">
                <a:solidFill>
                  <a:srgbClr val="00B050"/>
                </a:solidFill>
              </a:rPr>
              <a:t>MDM (Meteorological Drought Monitoring) Software</a:t>
            </a:r>
          </a:p>
          <a:p>
            <a:endParaRPr lang="en-IN" b="1" i="1" u="sng" dirty="0">
              <a:solidFill>
                <a:srgbClr val="00B05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SPI: Standardized Precipitation Index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PN: Percent Normal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DI: Decile Index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EDI: Effective Drought Index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CZI: China-Z Index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RAI: Rainfall Anomaly Index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Z-Score: Z-Score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D4979-4DE7-4AEA-91C5-62F7C82BD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6" t="4589" r="3816" b="3013"/>
          <a:stretch/>
        </p:blipFill>
        <p:spPr>
          <a:xfrm>
            <a:off x="231227" y="2049040"/>
            <a:ext cx="3923974" cy="4004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1459C6-BF28-4120-9300-582C0462AEFC}"/>
              </a:ext>
            </a:extLst>
          </p:cNvPr>
          <p:cNvSpPr txBox="1"/>
          <p:nvPr/>
        </p:nvSpPr>
        <p:spPr>
          <a:xfrm>
            <a:off x="6991022" y="5216127"/>
            <a:ext cx="392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u="sng" dirty="0">
                <a:solidFill>
                  <a:srgbClr val="00B050"/>
                </a:solidFill>
              </a:rPr>
              <a:t>Developed by </a:t>
            </a:r>
            <a:r>
              <a:rPr lang="en-IN" b="1" i="1" u="sng" dirty="0" err="1">
                <a:solidFill>
                  <a:srgbClr val="00B050"/>
                </a:solidFill>
              </a:rPr>
              <a:t>Salehnia</a:t>
            </a:r>
            <a:r>
              <a:rPr lang="en-IN" b="1" i="1" u="sng" dirty="0">
                <a:solidFill>
                  <a:srgbClr val="00B050"/>
                </a:solidFill>
              </a:rPr>
              <a:t> et al. 2017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D5AB6-BA50-47E8-9D9D-D08B1F233A25}"/>
              </a:ext>
            </a:extLst>
          </p:cNvPr>
          <p:cNvSpPr txBox="1"/>
          <p:nvPr/>
        </p:nvSpPr>
        <p:spPr>
          <a:xfrm>
            <a:off x="8227946" y="2003099"/>
            <a:ext cx="3923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u="sng" dirty="0">
                <a:solidFill>
                  <a:srgbClr val="00B050"/>
                </a:solidFill>
              </a:rPr>
              <a:t>RDIT (Rain-based Drought Indices Tool) Software</a:t>
            </a:r>
          </a:p>
          <a:p>
            <a:endParaRPr lang="en-IN" b="1" i="1" u="sng" dirty="0">
              <a:solidFill>
                <a:srgbClr val="00B05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Advanced version of MDM with additional drought indices like: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MCZI: Modified China-Z Index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DDI: Degree of Dryness Index</a:t>
            </a:r>
          </a:p>
        </p:txBody>
      </p:sp>
    </p:spTree>
    <p:extLst>
      <p:ext uri="{BB962C8B-B14F-4D97-AF65-F5344CB8AC3E}">
        <p14:creationId xmlns:p14="http://schemas.microsoft.com/office/powerpoint/2010/main" val="1177507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51BA-6830-4A4A-9729-9F0E2BB2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SOFTWAREs to CALCULATE DROUGHT INDICES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04E89-C0D1-4088-ADB1-5CC50FBE7743}"/>
              </a:ext>
            </a:extLst>
          </p:cNvPr>
          <p:cNvSpPr txBox="1"/>
          <p:nvPr/>
        </p:nvSpPr>
        <p:spPr>
          <a:xfrm>
            <a:off x="466874" y="2024998"/>
            <a:ext cx="4745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>
                <a:solidFill>
                  <a:srgbClr val="00B050"/>
                </a:solidFill>
              </a:rPr>
              <a:t>SPI_SL_6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Developed by NDMC 2014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For windows 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Written in C++ language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Can calculate 6 timescales of SPI at once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Monthly precipitation required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No longer available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4A9E8-8818-4E8F-94D4-F25D3FC52BDD}"/>
              </a:ext>
            </a:extLst>
          </p:cNvPr>
          <p:cNvSpPr txBox="1"/>
          <p:nvPr/>
        </p:nvSpPr>
        <p:spPr>
          <a:xfrm>
            <a:off x="162081" y="4056494"/>
            <a:ext cx="5256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>
                <a:solidFill>
                  <a:srgbClr val="00B050"/>
                </a:solidFill>
              </a:rPr>
              <a:t>SPI Generator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Developed by NDMC 2018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For Windows as well as UNIX command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Can calculate 20 timescales of SPI at once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Precipitation input can be daily, weekly and monthly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rgbClr val="FF0000"/>
                </a:solidFill>
              </a:rPr>
              <a:t>SPI outputs are in either weekly or monthly time aggregation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3DCA1-A390-4A9E-AC65-8399D5C5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338" y="1625828"/>
            <a:ext cx="6773662" cy="523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4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51BA-6830-4A4A-9729-9F0E2BB2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SOFTWAREs to CALCULATE DROUGHT INDICES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04E89-C0D1-4088-ADB1-5CC50FBE7743}"/>
              </a:ext>
            </a:extLst>
          </p:cNvPr>
          <p:cNvSpPr txBox="1"/>
          <p:nvPr/>
        </p:nvSpPr>
        <p:spPr>
          <a:xfrm>
            <a:off x="210080" y="2024998"/>
            <a:ext cx="5885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i="1" dirty="0">
                <a:solidFill>
                  <a:srgbClr val="00B050"/>
                </a:solidFill>
              </a:rPr>
              <a:t>SPATSIM (</a:t>
            </a:r>
            <a:r>
              <a:rPr lang="en-IN" sz="2200" b="1" i="1" dirty="0" err="1">
                <a:solidFill>
                  <a:srgbClr val="00B050"/>
                </a:solidFill>
              </a:rPr>
              <a:t>SPAtial</a:t>
            </a:r>
            <a:r>
              <a:rPr lang="en-IN" sz="2200" b="1" i="1" dirty="0">
                <a:solidFill>
                  <a:srgbClr val="00B050"/>
                </a:solidFill>
              </a:rPr>
              <a:t> and Time Series Information Modelling) software package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200" dirty="0">
                <a:solidFill>
                  <a:srgbClr val="FF0000"/>
                </a:solidFill>
              </a:rPr>
              <a:t>Developed by Institute for Water Research of Rhodes University in South Africa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200" dirty="0">
                <a:solidFill>
                  <a:srgbClr val="FF0000"/>
                </a:solidFill>
              </a:rPr>
              <a:t>For windows 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200" dirty="0">
                <a:solidFill>
                  <a:srgbClr val="FF0000"/>
                </a:solidFill>
              </a:rPr>
              <a:t>GIS shapefiles as the main form of data access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200" dirty="0">
                <a:solidFill>
                  <a:srgbClr val="FF0000"/>
                </a:solidFill>
              </a:rPr>
              <a:t>SPI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200" dirty="0">
                <a:solidFill>
                  <a:srgbClr val="FF0000"/>
                </a:solidFill>
              </a:rPr>
              <a:t>DI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200" dirty="0">
                <a:solidFill>
                  <a:srgbClr val="FF0000"/>
                </a:solidFill>
              </a:rPr>
              <a:t>EDI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200" dirty="0">
                <a:solidFill>
                  <a:srgbClr val="FF0000"/>
                </a:solidFill>
              </a:rPr>
              <a:t>Departures from long term mean and median precipitation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9C4F7-B5ED-45A5-A309-E1A6A30B3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825" y="1542390"/>
            <a:ext cx="5713095" cy="50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9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51BA-6830-4A4A-9729-9F0E2BB2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SOFTWAREs to CALCULATE DROUGHT INDICES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04E89-C0D1-4088-ADB1-5CC50FBE7743}"/>
              </a:ext>
            </a:extLst>
          </p:cNvPr>
          <p:cNvSpPr txBox="1"/>
          <p:nvPr/>
        </p:nvSpPr>
        <p:spPr>
          <a:xfrm>
            <a:off x="210080" y="2024998"/>
            <a:ext cx="4988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i="1" dirty="0">
                <a:solidFill>
                  <a:srgbClr val="00B050"/>
                </a:solidFill>
              </a:rPr>
              <a:t>SPEI package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800" dirty="0">
                <a:solidFill>
                  <a:srgbClr val="FF0000"/>
                </a:solidFill>
              </a:rPr>
              <a:t>Developed by </a:t>
            </a:r>
            <a:r>
              <a:rPr lang="en-IN" sz="2800" dirty="0" err="1">
                <a:solidFill>
                  <a:srgbClr val="FF0000"/>
                </a:solidFill>
              </a:rPr>
              <a:t>Begueria</a:t>
            </a:r>
            <a:r>
              <a:rPr lang="en-IN" sz="2800" dirty="0">
                <a:solidFill>
                  <a:srgbClr val="FF0000"/>
                </a:solidFill>
              </a:rPr>
              <a:t> and </a:t>
            </a:r>
            <a:r>
              <a:rPr lang="en-IN" sz="2800" dirty="0" err="1">
                <a:solidFill>
                  <a:srgbClr val="FF0000"/>
                </a:solidFill>
              </a:rPr>
              <a:t>Vicento</a:t>
            </a:r>
            <a:r>
              <a:rPr lang="en-IN" sz="2800" dirty="0">
                <a:solidFill>
                  <a:srgbClr val="FF0000"/>
                </a:solidFill>
              </a:rPr>
              <a:t>-Serrano 2013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800" dirty="0">
                <a:solidFill>
                  <a:srgbClr val="FF0000"/>
                </a:solidFill>
              </a:rPr>
              <a:t>Works in R-environment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800" dirty="0">
                <a:solidFill>
                  <a:srgbClr val="FF0000"/>
                </a:solidFill>
              </a:rPr>
              <a:t>SPI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800" dirty="0">
                <a:solidFill>
                  <a:srgbClr val="FF0000"/>
                </a:solidFill>
              </a:rPr>
              <a:t>SPEI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7EA01-4538-46EE-9678-219751754B77}"/>
              </a:ext>
            </a:extLst>
          </p:cNvPr>
          <p:cNvSpPr txBox="1"/>
          <p:nvPr/>
        </p:nvSpPr>
        <p:spPr>
          <a:xfrm>
            <a:off x="5696471" y="2008065"/>
            <a:ext cx="5885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i="1" dirty="0">
                <a:solidFill>
                  <a:srgbClr val="00B050"/>
                </a:solidFill>
              </a:rPr>
              <a:t>CDI (Combined drought Index)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800" dirty="0">
                <a:solidFill>
                  <a:srgbClr val="FF0000"/>
                </a:solidFill>
              </a:rPr>
              <a:t>Developed by FAO SWALIM (Balint et al. 2011)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800" dirty="0">
                <a:solidFill>
                  <a:srgbClr val="FF0000"/>
                </a:solidFill>
              </a:rPr>
              <a:t>Combination of various indicators such as: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800" dirty="0">
                <a:solidFill>
                  <a:srgbClr val="FF0000"/>
                </a:solidFill>
              </a:rPr>
              <a:t>PDI: Precipitation drought index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800" dirty="0">
                <a:solidFill>
                  <a:srgbClr val="FF0000"/>
                </a:solidFill>
              </a:rPr>
              <a:t>TDI: Temperature Drought Index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2800" dirty="0">
                <a:solidFill>
                  <a:srgbClr val="FF0000"/>
                </a:solidFill>
              </a:rPr>
              <a:t>VDI: Vegetation Drought Index</a:t>
            </a:r>
          </a:p>
        </p:txBody>
      </p:sp>
    </p:spTree>
    <p:extLst>
      <p:ext uri="{BB962C8B-B14F-4D97-AF65-F5344CB8AC3E}">
        <p14:creationId xmlns:p14="http://schemas.microsoft.com/office/powerpoint/2010/main" val="1601786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28A9-2A73-4EE8-8024-CFD385C5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58206"/>
            <a:ext cx="9603275" cy="1049235"/>
          </a:xfrm>
        </p:spPr>
        <p:txBody>
          <a:bodyPr/>
          <a:lstStyle/>
          <a:p>
            <a:r>
              <a:rPr lang="en-US" dirty="0"/>
              <a:t>Daily EDI time series from 1981 to 2013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4967-BA80-436E-9AB7-41A7A198A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EA3BC-5F8A-4095-8F75-5B762AF7B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538"/>
            <a:ext cx="12192000" cy="37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86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28A9-2A73-4EE8-8024-CFD385C5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58206"/>
            <a:ext cx="9603275" cy="1049235"/>
          </a:xfrm>
        </p:spPr>
        <p:txBody>
          <a:bodyPr/>
          <a:lstStyle/>
          <a:p>
            <a:r>
              <a:rPr lang="en-US" dirty="0"/>
              <a:t>Daily EDI time series from 1981 to 2013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4967-BA80-436E-9AB7-41A7A198A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EA949-E850-4920-9EDE-965E9FDAF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08" y="782823"/>
            <a:ext cx="9810784" cy="60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7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28A9-2A73-4EE8-8024-CFD385C5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206"/>
            <a:ext cx="12192000" cy="1049235"/>
          </a:xfrm>
        </p:spPr>
        <p:txBody>
          <a:bodyPr/>
          <a:lstStyle/>
          <a:p>
            <a:r>
              <a:rPr lang="en-US" dirty="0"/>
              <a:t>No. of drought days during southwest monsoon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4967-BA80-436E-9AB7-41A7A198A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CB034-5F04-4D35-9C26-01195B09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62" y="831796"/>
            <a:ext cx="6422406" cy="58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60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517CC2-4280-4EE1-83E6-23B1B774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55" y="308895"/>
            <a:ext cx="9312289" cy="65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63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E0BE-CAA5-44D1-BEF4-42CE13DB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Drought &amp; land use Relation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913FFB-503D-4D01-94BB-B82988B68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58" y="1944495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B9560-2BDB-4953-BE5C-A4D4ECD07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979" y="1944495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77D96-40B5-49F7-B344-DF871FE36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500" y="1944495"/>
            <a:ext cx="2628900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064AE9-249A-4BC5-908C-5DFB4EC48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567" y="1944494"/>
            <a:ext cx="2847975" cy="1743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AA4B5A-3D02-4AD8-BE72-BCD99CC63A0B}"/>
              </a:ext>
            </a:extLst>
          </p:cNvPr>
          <p:cNvSpPr txBox="1"/>
          <p:nvPr/>
        </p:nvSpPr>
        <p:spPr>
          <a:xfrm>
            <a:off x="350458" y="3957880"/>
            <a:ext cx="261937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DESERT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5F9BA-8940-4159-9C0F-7BD566E71439}"/>
              </a:ext>
            </a:extLst>
          </p:cNvPr>
          <p:cNvSpPr txBox="1"/>
          <p:nvPr/>
        </p:nvSpPr>
        <p:spPr>
          <a:xfrm>
            <a:off x="3255134" y="3957880"/>
            <a:ext cx="261937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POPULATED 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C5BA2-2B30-4294-A830-315E5EC1B266}"/>
              </a:ext>
            </a:extLst>
          </p:cNvPr>
          <p:cNvSpPr txBox="1"/>
          <p:nvPr/>
        </p:nvSpPr>
        <p:spPr>
          <a:xfrm>
            <a:off x="6181500" y="3925614"/>
            <a:ext cx="261937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CULTIVATED 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F1F75-5EEA-4C04-BD3C-3B2322FDC99F}"/>
              </a:ext>
            </a:extLst>
          </p:cNvPr>
          <p:cNvSpPr txBox="1"/>
          <p:nvPr/>
        </p:nvSpPr>
        <p:spPr>
          <a:xfrm>
            <a:off x="9107866" y="3861082"/>
            <a:ext cx="261937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FOREST</a:t>
            </a:r>
          </a:p>
        </p:txBody>
      </p:sp>
    </p:spTree>
    <p:extLst>
      <p:ext uri="{BB962C8B-B14F-4D97-AF65-F5344CB8AC3E}">
        <p14:creationId xmlns:p14="http://schemas.microsoft.com/office/powerpoint/2010/main" val="197610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1E2BFD65-EC0C-4AC0-A2C9-A49511DEF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45" y="326969"/>
            <a:ext cx="8617988" cy="5616922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C9B083-386C-4332-820B-CEF3DAA6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9666" y="1191173"/>
            <a:ext cx="7145309" cy="3814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45707-575E-4C4E-8A56-FAEDA7B69904}"/>
              </a:ext>
            </a:extLst>
          </p:cNvPr>
          <p:cNvSpPr txBox="1"/>
          <p:nvPr/>
        </p:nvSpPr>
        <p:spPr>
          <a:xfrm>
            <a:off x="4600048" y="828957"/>
            <a:ext cx="650821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marL="914400" lvl="1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3F47"/>
                </a:solidFill>
              </a:rPr>
              <a:t>Droughts are likely to be more frequent and more intense. </a:t>
            </a:r>
          </a:p>
          <a:p>
            <a:pPr marL="914400" lvl="1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3F47"/>
                </a:solidFill>
              </a:rPr>
              <a:t>In some areas there will be less water available for drinking and to water crops because there</a:t>
            </a:r>
            <a:br>
              <a:rPr lang="en-US" sz="2800" dirty="0">
                <a:solidFill>
                  <a:srgbClr val="003F47"/>
                </a:solidFill>
              </a:rPr>
            </a:br>
            <a:r>
              <a:rPr lang="en-US" sz="2800" dirty="0">
                <a:solidFill>
                  <a:srgbClr val="003F47"/>
                </a:solidFill>
              </a:rPr>
              <a:t>will be less rain. 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FF0B1-9634-451E-B466-4D3FB744E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6" y="322868"/>
            <a:ext cx="3303079" cy="5616922"/>
          </a:xfrm>
          <a:prstGeom prst="rect">
            <a:avLst/>
          </a:prstGeom>
        </p:spPr>
      </p:pic>
      <p:sp>
        <p:nvSpPr>
          <p:cNvPr id="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0C5FA9-78A4-4691-81F4-DEFCFDB9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1857380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Sea level</a:t>
            </a:r>
          </a:p>
        </p:txBody>
      </p:sp>
      <p:sp>
        <p:nvSpPr>
          <p:cNvPr id="9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601D93CF-DA67-4FF6-8F18-7366C61E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2865442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003F47"/>
                </a:solidFill>
                <a:latin typeface="Verdana"/>
                <a:ea typeface="MS PGothic" panose="020B0600070205080204" pitchFamily="34" charset="-128"/>
              </a:rPr>
              <a:t>Drought</a:t>
            </a:r>
          </a:p>
        </p:txBody>
      </p:sp>
      <p:sp>
        <p:nvSpPr>
          <p:cNvPr id="1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A28F5DC-93EE-4736-B65A-FDB0BB71D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488156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Flooding</a:t>
            </a:r>
          </a:p>
        </p:txBody>
      </p:sp>
      <p:sp>
        <p:nvSpPr>
          <p:cNvPr id="1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4F318A2A-B748-43E3-8513-52BF465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3873505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Storms</a:t>
            </a:r>
          </a:p>
        </p:txBody>
      </p:sp>
      <p:sp>
        <p:nvSpPr>
          <p:cNvPr id="12" name="AutoShape 20">
            <a:hlinkClick r:id="rId8" action="ppaction://hlinksldjump"/>
            <a:extLst>
              <a:ext uri="{FF2B5EF4-FFF2-40B4-BE49-F238E27FC236}">
                <a16:creationId xmlns:a16="http://schemas.microsoft.com/office/drawing/2014/main" id="{AD6ED2ED-A48B-4C25-A8A4-B44C09B0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84931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382531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E0BE-CAA5-44D1-BEF4-42CE13DB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Vulnerability Assessment of drought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03D6A5-B2F5-4ECF-8F53-04800BC5FEBA}"/>
              </a:ext>
            </a:extLst>
          </p:cNvPr>
          <p:cNvSpPr txBox="1"/>
          <p:nvPr/>
        </p:nvSpPr>
        <p:spPr>
          <a:xfrm>
            <a:off x="722877" y="3270040"/>
            <a:ext cx="4929352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dirty="0"/>
              <a:t>VULNERABILITY ASSESSMENT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3C799AB-FBFF-45BB-AA9D-D4CD52DF66E5}"/>
              </a:ext>
            </a:extLst>
          </p:cNvPr>
          <p:cNvCxnSpPr>
            <a:stCxn id="12" idx="3"/>
          </p:cNvCxnSpPr>
          <p:nvPr/>
        </p:nvCxnSpPr>
        <p:spPr>
          <a:xfrm flipV="1">
            <a:off x="5652229" y="2777067"/>
            <a:ext cx="1070304" cy="103158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F3EBE69-E5AB-4E7E-952D-C68423533D95}"/>
              </a:ext>
            </a:extLst>
          </p:cNvPr>
          <p:cNvCxnSpPr>
            <a:stCxn id="12" idx="3"/>
          </p:cNvCxnSpPr>
          <p:nvPr/>
        </p:nvCxnSpPr>
        <p:spPr>
          <a:xfrm>
            <a:off x="5652229" y="3808649"/>
            <a:ext cx="1070304" cy="106815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50B9B1-D058-45E3-AE2C-A091E229630C}"/>
              </a:ext>
            </a:extLst>
          </p:cNvPr>
          <p:cNvSpPr txBox="1"/>
          <p:nvPr/>
        </p:nvSpPr>
        <p:spPr>
          <a:xfrm>
            <a:off x="6722533" y="2546234"/>
            <a:ext cx="49293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Climatic indicators of drought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6C8983-C74E-454F-A32F-47E7A33E8CC6}"/>
              </a:ext>
            </a:extLst>
          </p:cNvPr>
          <p:cNvSpPr txBox="1"/>
          <p:nvPr/>
        </p:nvSpPr>
        <p:spPr>
          <a:xfrm>
            <a:off x="6722533" y="4645967"/>
            <a:ext cx="49293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Socio-economic indicators of drought</a:t>
            </a: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980FFA3C-2753-499C-8C0F-E339FE2BBCDB}"/>
              </a:ext>
            </a:extLst>
          </p:cNvPr>
          <p:cNvSpPr/>
          <p:nvPr/>
        </p:nvSpPr>
        <p:spPr>
          <a:xfrm>
            <a:off x="8744607" y="3429000"/>
            <a:ext cx="714703" cy="7751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0646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770C-A434-46A8-ACB3-42189332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Climatic indicators of drought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207-7D2D-4EE1-9AF8-86D5644B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IN" sz="2800" dirty="0"/>
              <a:t>Annual Rainfall</a:t>
            </a:r>
          </a:p>
          <a:p>
            <a:pPr marL="982663" lvl="1" indent="-525463">
              <a:buFont typeface="Wingdings" panose="05000000000000000000" pitchFamily="2" charset="2"/>
              <a:buChar char="ü"/>
            </a:pPr>
            <a:r>
              <a:rPr lang="en-IN" sz="2600" dirty="0"/>
              <a:t>More is the rainfall </a:t>
            </a:r>
            <a:r>
              <a:rPr lang="en-IN" sz="2600" dirty="0">
                <a:sym typeface="Wingdings" panose="05000000000000000000" pitchFamily="2" charset="2"/>
              </a:rPr>
              <a:t> less the vulnerability </a:t>
            </a:r>
            <a:endParaRPr lang="en-IN" sz="2600" dirty="0"/>
          </a:p>
          <a:p>
            <a:pPr marL="457200" indent="-457200">
              <a:buAutoNum type="arabicPeriod"/>
            </a:pPr>
            <a:r>
              <a:rPr lang="en-IN" sz="2800" dirty="0"/>
              <a:t>Trend of rainfall</a:t>
            </a:r>
          </a:p>
          <a:p>
            <a:pPr marL="982663" lvl="1" indent="-525463">
              <a:buFont typeface="Wingdings" panose="05000000000000000000" pitchFamily="2" charset="2"/>
              <a:buChar char="ü"/>
            </a:pPr>
            <a:r>
              <a:rPr lang="en-IN" sz="2600" dirty="0"/>
              <a:t>+</a:t>
            </a:r>
            <a:r>
              <a:rPr lang="en-IN" sz="2600" dirty="0" err="1"/>
              <a:t>ve</a:t>
            </a:r>
            <a:r>
              <a:rPr lang="en-IN" sz="2600" dirty="0"/>
              <a:t> trend </a:t>
            </a:r>
            <a:r>
              <a:rPr lang="en-IN" sz="2600" dirty="0">
                <a:sym typeface="Wingdings" panose="05000000000000000000" pitchFamily="2" charset="2"/>
              </a:rPr>
              <a:t> wet weather intensification</a:t>
            </a:r>
          </a:p>
          <a:p>
            <a:pPr marL="982663" lvl="1" indent="-525463">
              <a:buFont typeface="Wingdings" panose="05000000000000000000" pitchFamily="2" charset="2"/>
              <a:buChar char="ü"/>
            </a:pPr>
            <a:r>
              <a:rPr lang="en-IN" sz="2600" dirty="0"/>
              <a:t>-</a:t>
            </a:r>
            <a:r>
              <a:rPr lang="en-IN" sz="2600" dirty="0" err="1"/>
              <a:t>ve</a:t>
            </a:r>
            <a:r>
              <a:rPr lang="en-IN" sz="2600" dirty="0"/>
              <a:t> trend </a:t>
            </a:r>
            <a:r>
              <a:rPr lang="en-IN" sz="2600" dirty="0">
                <a:sym typeface="Wingdings" panose="05000000000000000000" pitchFamily="2" charset="2"/>
              </a:rPr>
              <a:t> dry condition intensification</a:t>
            </a:r>
            <a:endParaRPr lang="en-IN" sz="2600" dirty="0"/>
          </a:p>
          <a:p>
            <a:pPr marL="457200" indent="-457200">
              <a:buAutoNum type="arabicPeriod"/>
            </a:pPr>
            <a:r>
              <a:rPr lang="en-IN" sz="2800" dirty="0"/>
              <a:t>Trend of temperature</a:t>
            </a:r>
          </a:p>
          <a:p>
            <a:pPr marL="982663" lvl="1" indent="-525463">
              <a:buFont typeface="Wingdings" panose="05000000000000000000" pitchFamily="2" charset="2"/>
              <a:buChar char="ü"/>
            </a:pPr>
            <a:r>
              <a:rPr lang="en-IN" sz="2600" dirty="0"/>
              <a:t>Rising trend </a:t>
            </a:r>
            <a:r>
              <a:rPr lang="en-IN" sz="2600" dirty="0">
                <a:sym typeface="Wingdings" panose="05000000000000000000" pitchFamily="2" charset="2"/>
              </a:rPr>
              <a:t> dry condition intensification &amp; vice versa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1856626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770C-A434-46A8-ACB3-42189332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Climatic indicators of drought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207-7D2D-4EE1-9AF8-86D5644B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IN" sz="2600" dirty="0"/>
              <a:t>Drought frequency</a:t>
            </a:r>
          </a:p>
          <a:p>
            <a:pPr marL="1084263" lvl="1" indent="-627063">
              <a:buFont typeface="Wingdings" panose="05000000000000000000" pitchFamily="2" charset="2"/>
              <a:buChar char="ü"/>
            </a:pPr>
            <a:r>
              <a:rPr lang="en-IN" sz="2400" dirty="0"/>
              <a:t>Greater frequency of drought </a:t>
            </a:r>
            <a:r>
              <a:rPr lang="en-IN" sz="2400" dirty="0">
                <a:sym typeface="Wingdings" panose="05000000000000000000" pitchFamily="2" charset="2"/>
              </a:rPr>
              <a:t> greater vulnerability</a:t>
            </a:r>
          </a:p>
          <a:p>
            <a:pPr marL="1084263" lvl="1" indent="-627063">
              <a:buFont typeface="Wingdings" panose="05000000000000000000" pitchFamily="2" charset="2"/>
              <a:buChar char="ü"/>
            </a:pPr>
            <a:r>
              <a:rPr lang="en-IN" sz="2400" dirty="0">
                <a:sym typeface="Wingdings" panose="05000000000000000000" pitchFamily="2" charset="2"/>
              </a:rPr>
              <a:t>Different timescale may be used (3-, 12-, 24- months)</a:t>
            </a:r>
            <a:endParaRPr lang="en-IN" sz="2400" dirty="0"/>
          </a:p>
          <a:p>
            <a:pPr marL="514350" indent="-514350">
              <a:buFont typeface="+mj-lt"/>
              <a:buAutoNum type="arabicPeriod" startAt="4"/>
            </a:pPr>
            <a:r>
              <a:rPr lang="en-IN" sz="2600" dirty="0"/>
              <a:t>Drought return period</a:t>
            </a:r>
          </a:p>
          <a:p>
            <a:pPr marL="982663" lvl="1" indent="-525463">
              <a:buFont typeface="Wingdings" panose="05000000000000000000" pitchFamily="2" charset="2"/>
              <a:buChar char="ü"/>
            </a:pPr>
            <a:r>
              <a:rPr lang="en-IN" sz="2400" dirty="0"/>
              <a:t>Greater return period of drought </a:t>
            </a:r>
            <a:r>
              <a:rPr lang="en-IN" sz="2400" dirty="0">
                <a:sym typeface="Wingdings" panose="05000000000000000000" pitchFamily="2" charset="2"/>
              </a:rPr>
              <a:t> lesser vulnerability</a:t>
            </a:r>
          </a:p>
          <a:p>
            <a:pPr marL="982663" lvl="1" indent="-525463">
              <a:buFont typeface="Wingdings" panose="05000000000000000000" pitchFamily="2" charset="2"/>
              <a:buChar char="ü"/>
            </a:pPr>
            <a:r>
              <a:rPr lang="en-IN" sz="2400" dirty="0">
                <a:sym typeface="Wingdings" panose="05000000000000000000" pitchFamily="2" charset="2"/>
              </a:rPr>
              <a:t>Different timescale may be used (3-, 12-, 24- months)</a:t>
            </a:r>
            <a:endParaRPr lang="en-IN" sz="2400" dirty="0"/>
          </a:p>
          <a:p>
            <a:pPr marL="0" indent="0">
              <a:buNone/>
            </a:pP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14950845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770C-A434-46A8-ACB3-42189332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Climatic indicators of drought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207-7D2D-4EE1-9AF8-86D5644B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IN" sz="2600" dirty="0"/>
              <a:t>Critical rainfall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n-IN" sz="2400" dirty="0"/>
              <a:t>More the rainfall needed will raised drought chances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N" sz="2600" dirty="0"/>
              <a:t>Wet day frequency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n-IN" sz="2400" dirty="0"/>
              <a:t>Decreasing wet day frequency </a:t>
            </a:r>
            <a:r>
              <a:rPr lang="en-IN" sz="2400" dirty="0">
                <a:sym typeface="Wingdings" panose="05000000000000000000" pitchFamily="2" charset="2"/>
              </a:rPr>
              <a:t> dry condition intensification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IN" sz="2600" dirty="0">
                <a:sym typeface="Wingdings" panose="05000000000000000000" pitchFamily="2" charset="2"/>
              </a:rPr>
              <a:t>Evaporation</a:t>
            </a:r>
          </a:p>
          <a:p>
            <a:pPr marL="982663" lvl="1" indent="-525463">
              <a:buFont typeface="Wingdings" panose="05000000000000000000" pitchFamily="2" charset="2"/>
              <a:buChar char="ü"/>
            </a:pPr>
            <a:r>
              <a:rPr lang="en-IN" sz="2400" dirty="0">
                <a:sym typeface="Wingdings" panose="05000000000000000000" pitchFamily="2" charset="2"/>
              </a:rPr>
              <a:t>Higher evaporation  dry condition intensification</a:t>
            </a:r>
            <a:endParaRPr lang="en-IN" sz="2400" dirty="0"/>
          </a:p>
          <a:p>
            <a:pPr marL="0" indent="0">
              <a:buNone/>
            </a:pP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113905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770C-A434-46A8-ACB3-42189332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Socio-economic indicators of drought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207-7D2D-4EE1-9AF8-86D5644B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600" dirty="0"/>
              <a:t>Cropping Intensity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n-IN" sz="2400" dirty="0"/>
              <a:t>More cropping intensity </a:t>
            </a:r>
            <a:r>
              <a:rPr lang="en-IN" sz="2400" dirty="0">
                <a:sym typeface="Wingdings" panose="05000000000000000000" pitchFamily="2" charset="2"/>
              </a:rPr>
              <a:t> more vulnerability</a:t>
            </a:r>
            <a:endParaRPr lang="en-IN" sz="2400" dirty="0"/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Percentage of small and marginal farmers 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n-IN" sz="2400" dirty="0"/>
              <a:t>More small and marginal farmers </a:t>
            </a:r>
            <a:r>
              <a:rPr lang="en-IN" sz="2400" dirty="0">
                <a:sym typeface="Wingdings" panose="05000000000000000000" pitchFamily="2" charset="2"/>
              </a:rPr>
              <a:t> more vulnerability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IN" sz="2600" dirty="0">
                <a:sym typeface="Wingdings" panose="05000000000000000000" pitchFamily="2" charset="2"/>
              </a:rPr>
              <a:t>Irrigation Intensity</a:t>
            </a:r>
          </a:p>
          <a:p>
            <a:pPr marL="982663" lvl="1" indent="-525463">
              <a:buFont typeface="Wingdings" panose="05000000000000000000" pitchFamily="2" charset="2"/>
              <a:buChar char="ü"/>
            </a:pPr>
            <a:r>
              <a:rPr lang="en-IN" sz="2400" dirty="0">
                <a:sym typeface="Wingdings" panose="05000000000000000000" pitchFamily="2" charset="2"/>
              </a:rPr>
              <a:t>Higher irrigation intensity  higher vulnerability</a:t>
            </a:r>
            <a:endParaRPr lang="en-IN" sz="2400" dirty="0"/>
          </a:p>
          <a:p>
            <a:pPr marL="0" indent="0">
              <a:buNone/>
            </a:pP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7760358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770C-A434-46A8-ACB3-42189332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Socio-economic indicators of drought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207-7D2D-4EE1-9AF8-86D5644B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IN" sz="2600" dirty="0"/>
              <a:t>Surface water and Groundwater availability 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n-IN" sz="2400" dirty="0"/>
              <a:t>More water availability </a:t>
            </a:r>
            <a:r>
              <a:rPr lang="en-IN" sz="2400" dirty="0">
                <a:sym typeface="Wingdings" panose="05000000000000000000" pitchFamily="2" charset="2"/>
              </a:rPr>
              <a:t> less vulnerability</a:t>
            </a:r>
            <a:endParaRPr lang="en-IN" sz="2400" dirty="0"/>
          </a:p>
          <a:p>
            <a:pPr marL="514350" indent="-514350">
              <a:buFont typeface="+mj-lt"/>
              <a:buAutoNum type="arabicPeriod" startAt="4"/>
            </a:pPr>
            <a:r>
              <a:rPr lang="en-IN" sz="2600" dirty="0"/>
              <a:t>Gross irrigated area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n-IN" sz="2400" dirty="0"/>
              <a:t>More irrigated area </a:t>
            </a:r>
            <a:r>
              <a:rPr lang="en-IN" sz="2400" dirty="0">
                <a:sym typeface="Wingdings" panose="05000000000000000000" pitchFamily="2" charset="2"/>
              </a:rPr>
              <a:t> more vulnerability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N" sz="2600" dirty="0">
                <a:sym typeface="Wingdings" panose="05000000000000000000" pitchFamily="2" charset="2"/>
              </a:rPr>
              <a:t>Population density</a:t>
            </a:r>
          </a:p>
          <a:p>
            <a:pPr marL="982663" lvl="1" indent="-525463">
              <a:buFont typeface="Wingdings" panose="05000000000000000000" pitchFamily="2" charset="2"/>
              <a:buChar char="ü"/>
            </a:pPr>
            <a:r>
              <a:rPr lang="en-IN" sz="2400" dirty="0">
                <a:sym typeface="Wingdings" panose="05000000000000000000" pitchFamily="2" charset="2"/>
              </a:rPr>
              <a:t>More population density  higher vulnerability</a:t>
            </a:r>
            <a:endParaRPr lang="en-IN" sz="2400" dirty="0"/>
          </a:p>
          <a:p>
            <a:pPr marL="0" indent="0">
              <a:buNone/>
            </a:pP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520749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770C-A434-46A8-ACB3-42189332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Socio-economic indicators of drought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207-7D2D-4EE1-9AF8-86D5644B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IN" sz="2600" dirty="0"/>
              <a:t>Health, Income and Education 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n-IN" sz="2400" dirty="0"/>
              <a:t>Good health, more income &amp; more education </a:t>
            </a:r>
            <a:r>
              <a:rPr lang="en-IN" sz="2400" dirty="0">
                <a:sym typeface="Wingdings" panose="05000000000000000000" pitchFamily="2" charset="2"/>
              </a:rPr>
              <a:t> less vulnerability</a:t>
            </a:r>
            <a:endParaRPr lang="en-IN" sz="2400" dirty="0"/>
          </a:p>
          <a:p>
            <a:pPr marL="514350" indent="-514350">
              <a:buFont typeface="+mj-lt"/>
              <a:buAutoNum type="arabicPeriod" startAt="7"/>
            </a:pPr>
            <a:r>
              <a:rPr lang="en-IN" sz="2600" dirty="0"/>
              <a:t>Land uses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n-IN" sz="2400" dirty="0"/>
              <a:t>Areas closer to water bodies and forest are less vulnerable than cultivated and populous cities</a:t>
            </a:r>
            <a:endParaRPr lang="en-IN" sz="2400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IN" sz="2600" dirty="0">
                <a:sym typeface="Wingdings" panose="05000000000000000000" pitchFamily="2" charset="2"/>
              </a:rPr>
              <a:t>Soil type</a:t>
            </a:r>
          </a:p>
          <a:p>
            <a:pPr marL="982663" lvl="1" indent="-525463">
              <a:buFont typeface="Wingdings" panose="05000000000000000000" pitchFamily="2" charset="2"/>
              <a:buChar char="ü"/>
            </a:pPr>
            <a:r>
              <a:rPr lang="en-IN" sz="2400" dirty="0">
                <a:sym typeface="Wingdings" panose="05000000000000000000" pitchFamily="2" charset="2"/>
              </a:rPr>
              <a:t>Soils with higher loam contents are less vulnerable than sandy soils</a:t>
            </a:r>
            <a:endParaRPr lang="en-IN" sz="2400" dirty="0"/>
          </a:p>
          <a:p>
            <a:pPr marL="0" indent="0">
              <a:buNone/>
            </a:pP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39050901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770C-A434-46A8-ACB3-42189332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Drought vulnerability Index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207-7D2D-4EE1-9AF8-86D5644B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439738" indent="-439738">
              <a:buFont typeface="Wingdings" panose="05000000000000000000" pitchFamily="2" charset="2"/>
              <a:buChar char="Ø"/>
            </a:pPr>
            <a:r>
              <a:rPr lang="en-IN" sz="2600" dirty="0"/>
              <a:t>Weights have to be assigned to each climatic and socio-economic factors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n-IN" sz="2400" dirty="0"/>
              <a:t>Simple weighting methods</a:t>
            </a:r>
          </a:p>
          <a:p>
            <a:pPr marL="896938" lvl="1" indent="-439738">
              <a:buFont typeface="Wingdings" panose="05000000000000000000" pitchFamily="2" charset="2"/>
              <a:buChar char="ü"/>
            </a:pPr>
            <a:r>
              <a:rPr lang="en-IN" sz="2400" dirty="0"/>
              <a:t>Fuzzy AHP method</a:t>
            </a:r>
          </a:p>
          <a:p>
            <a:pPr marL="439738" indent="-439738">
              <a:buFont typeface="Wingdings" panose="05000000000000000000" pitchFamily="2" charset="2"/>
              <a:buChar char="Ø"/>
            </a:pPr>
            <a:r>
              <a:rPr lang="en-IN" sz="2600" dirty="0"/>
              <a:t>DVI = (Factors x Weights)/N</a:t>
            </a:r>
          </a:p>
          <a:p>
            <a:pPr marL="439738" indent="-439738">
              <a:buFont typeface="Wingdings" panose="05000000000000000000" pitchFamily="2" charset="2"/>
              <a:buChar char="Ø"/>
            </a:pPr>
            <a:r>
              <a:rPr lang="en-IN" sz="2600" dirty="0"/>
              <a:t>Finally classification of the DVI and generation of Vulnerability maps </a:t>
            </a:r>
          </a:p>
        </p:txBody>
      </p:sp>
    </p:spTree>
    <p:extLst>
      <p:ext uri="{BB962C8B-B14F-4D97-AF65-F5344CB8AC3E}">
        <p14:creationId xmlns:p14="http://schemas.microsoft.com/office/powerpoint/2010/main" val="332680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1E2BFD65-EC0C-4AC0-A2C9-A49511DEF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45" y="326969"/>
            <a:ext cx="8617988" cy="5616922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C9B083-386C-4332-820B-CEF3DAA6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9666" y="1191173"/>
            <a:ext cx="7145309" cy="3814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45707-575E-4C4E-8A56-FAEDA7B69904}"/>
              </a:ext>
            </a:extLst>
          </p:cNvPr>
          <p:cNvSpPr txBox="1"/>
          <p:nvPr/>
        </p:nvSpPr>
        <p:spPr>
          <a:xfrm>
            <a:off x="4600048" y="828957"/>
            <a:ext cx="65082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marL="914400" lvl="1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3F47"/>
                </a:solidFill>
              </a:rPr>
              <a:t>Intense storms, known as hurricanes, cyclones and typhoons, could happen much more often and be more intense as a result of a changing climate.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FF0B1-9634-451E-B466-4D3FB744E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6" y="322868"/>
            <a:ext cx="3303079" cy="5616922"/>
          </a:xfrm>
          <a:prstGeom prst="rect">
            <a:avLst/>
          </a:prstGeom>
        </p:spPr>
      </p:pic>
      <p:sp>
        <p:nvSpPr>
          <p:cNvPr id="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0C5FA9-78A4-4691-81F4-DEFCFDB9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1857380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Sea level</a:t>
            </a:r>
          </a:p>
        </p:txBody>
      </p:sp>
      <p:sp>
        <p:nvSpPr>
          <p:cNvPr id="9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601D93CF-DA67-4FF6-8F18-7366C61E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2865442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Drought</a:t>
            </a:r>
          </a:p>
        </p:txBody>
      </p:sp>
      <p:sp>
        <p:nvSpPr>
          <p:cNvPr id="1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A28F5DC-93EE-4736-B65A-FDB0BB71D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488156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Flooding</a:t>
            </a:r>
          </a:p>
        </p:txBody>
      </p:sp>
      <p:sp>
        <p:nvSpPr>
          <p:cNvPr id="1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4F318A2A-B748-43E3-8513-52BF465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3873505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003F47"/>
                </a:solidFill>
                <a:latin typeface="Verdana"/>
                <a:ea typeface="MS PGothic" panose="020B0600070205080204" pitchFamily="34" charset="-128"/>
              </a:rPr>
              <a:t>Storms</a:t>
            </a:r>
          </a:p>
        </p:txBody>
      </p:sp>
      <p:sp>
        <p:nvSpPr>
          <p:cNvPr id="12" name="AutoShape 20">
            <a:hlinkClick r:id="rId8" action="ppaction://hlinksldjump"/>
            <a:extLst>
              <a:ext uri="{FF2B5EF4-FFF2-40B4-BE49-F238E27FC236}">
                <a16:creationId xmlns:a16="http://schemas.microsoft.com/office/drawing/2014/main" id="{AD6ED2ED-A48B-4C25-A8A4-B44C09B0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84931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262694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1E2BFD65-EC0C-4AC0-A2C9-A49511DEF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45" y="326969"/>
            <a:ext cx="8617988" cy="5616922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3F47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C9B083-386C-4332-820B-CEF3DAA6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9666" y="1191173"/>
            <a:ext cx="7145309" cy="3814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45707-575E-4C4E-8A56-FAEDA7B69904}"/>
              </a:ext>
            </a:extLst>
          </p:cNvPr>
          <p:cNvSpPr txBox="1"/>
          <p:nvPr/>
        </p:nvSpPr>
        <p:spPr>
          <a:xfrm>
            <a:off x="4600048" y="828957"/>
            <a:ext cx="65082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3F47"/>
              </a:solidFill>
            </a:endParaRPr>
          </a:p>
          <a:p>
            <a:pPr marL="914400" lvl="1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3F47"/>
                </a:solidFill>
              </a:rPr>
              <a:t>More intense and unpredictable rainfall could produce more flash floods. In coastal areas, there could be more flooding due to more frequent storms and higher sea levels. 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FF0B1-9634-451E-B466-4D3FB744E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6" y="322868"/>
            <a:ext cx="3303079" cy="5616922"/>
          </a:xfrm>
          <a:prstGeom prst="rect">
            <a:avLst/>
          </a:prstGeom>
        </p:spPr>
      </p:pic>
      <p:sp>
        <p:nvSpPr>
          <p:cNvPr id="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0C5FA9-78A4-4691-81F4-DEFCFDB9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1857380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Sea level</a:t>
            </a:r>
          </a:p>
        </p:txBody>
      </p:sp>
      <p:sp>
        <p:nvSpPr>
          <p:cNvPr id="9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601D93CF-DA67-4FF6-8F18-7366C61E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2865442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Drought</a:t>
            </a:r>
          </a:p>
        </p:txBody>
      </p:sp>
      <p:sp>
        <p:nvSpPr>
          <p:cNvPr id="1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A28F5DC-93EE-4736-B65A-FDB0BB71D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488156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003F47"/>
                </a:solidFill>
                <a:latin typeface="Verdana"/>
                <a:ea typeface="MS PGothic" panose="020B0600070205080204" pitchFamily="34" charset="-128"/>
              </a:rPr>
              <a:t>Flooding</a:t>
            </a:r>
          </a:p>
        </p:txBody>
      </p:sp>
      <p:sp>
        <p:nvSpPr>
          <p:cNvPr id="1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4F318A2A-B748-43E3-8513-52BF465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3873505"/>
            <a:ext cx="2160587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Storms</a:t>
            </a:r>
          </a:p>
        </p:txBody>
      </p:sp>
      <p:sp>
        <p:nvSpPr>
          <p:cNvPr id="12" name="AutoShape 20">
            <a:hlinkClick r:id="rId8" action="ppaction://hlinksldjump"/>
            <a:extLst>
              <a:ext uri="{FF2B5EF4-FFF2-40B4-BE49-F238E27FC236}">
                <a16:creationId xmlns:a16="http://schemas.microsoft.com/office/drawing/2014/main" id="{AD6ED2ED-A48B-4C25-A8A4-B44C09B0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5" y="849317"/>
            <a:ext cx="2160587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chemeClr val="bg1">
                    <a:lumMod val="85000"/>
                  </a:schemeClr>
                </a:solidFill>
                <a:latin typeface="Verdana"/>
                <a:ea typeface="MS PGothic" panose="020B0600070205080204" pitchFamily="34" charset="-128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0118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F659-04BE-448D-94EB-D5CDB86F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86267"/>
            <a:ext cx="9603275" cy="812800"/>
          </a:xfrm>
        </p:spPr>
        <p:txBody>
          <a:bodyPr>
            <a:normAutofit/>
          </a:bodyPr>
          <a:lstStyle/>
          <a:p>
            <a:r>
              <a:rPr lang="en-IN" dirty="0"/>
              <a:t>Tackling the climate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A7AD6-42A9-4799-8D32-0BB2650B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762000"/>
            <a:ext cx="11921065" cy="5300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F9A182-2AEB-4C4B-B397-62DA403CD83E}"/>
              </a:ext>
            </a:extLst>
          </p:cNvPr>
          <p:cNvSpPr txBox="1"/>
          <p:nvPr/>
        </p:nvSpPr>
        <p:spPr>
          <a:xfrm>
            <a:off x="321738" y="880240"/>
            <a:ext cx="3581400" cy="954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</a:rPr>
              <a:t>Climate Change</a:t>
            </a:r>
          </a:p>
          <a:p>
            <a:pPr algn="ctr" eaLnBrk="1" hangingPunct="1">
              <a:defRPr/>
            </a:pPr>
            <a:r>
              <a:rPr lang="en-US" dirty="0">
                <a:latin typeface="+mj-lt"/>
              </a:rPr>
              <a:t>Major culprit: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CO</a:t>
            </a:r>
            <a:r>
              <a:rPr lang="en-US" b="1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1400" b="1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141C41-AD3C-41F7-8553-433954023CF1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2112438" y="1834328"/>
            <a:ext cx="0" cy="8517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CCA1F77-A183-49E7-963E-EB557D7B1F2F}"/>
              </a:ext>
            </a:extLst>
          </p:cNvPr>
          <p:cNvSpPr txBox="1"/>
          <p:nvPr/>
        </p:nvSpPr>
        <p:spPr>
          <a:xfrm>
            <a:off x="7418419" y="2211166"/>
            <a:ext cx="3810000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Emerging  Approach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Land management</a:t>
            </a:r>
          </a:p>
          <a:p>
            <a:pPr algn="r" eaLnBrk="1" hangingPunct="1">
              <a:defRPr/>
            </a:pPr>
            <a:r>
              <a:rPr lang="en-US" dirty="0">
                <a:latin typeface="+mj-lt"/>
              </a:rPr>
              <a:t>(Agriculture, grassland &amp;  forest)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Promoting Photosynthesis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2E985-ED8A-4E31-BA92-6699D38F4AFB}"/>
              </a:ext>
            </a:extLst>
          </p:cNvPr>
          <p:cNvSpPr txBox="1"/>
          <p:nvPr/>
        </p:nvSpPr>
        <p:spPr>
          <a:xfrm>
            <a:off x="397938" y="2686051"/>
            <a:ext cx="3429000" cy="1200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Issues to tackle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Food &amp; Water Insecurity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Deteriorating Soil Health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Depleting Water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DC410-BCB1-4238-A659-B75A0B676D2F}"/>
              </a:ext>
            </a:extLst>
          </p:cNvPr>
          <p:cNvSpPr txBox="1"/>
          <p:nvPr/>
        </p:nvSpPr>
        <p:spPr>
          <a:xfrm>
            <a:off x="397938" y="4638952"/>
            <a:ext cx="4640542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US" sz="2000" b="1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9E1FE-062E-4710-939B-9291FD881550}"/>
              </a:ext>
            </a:extLst>
          </p:cNvPr>
          <p:cNvSpPr txBox="1"/>
          <p:nvPr/>
        </p:nvSpPr>
        <p:spPr>
          <a:xfrm>
            <a:off x="7606861" y="767910"/>
            <a:ext cx="3429000" cy="1200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Environmental Issues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Increasing Temperature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Change in Rainfall Pattern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Change in Season Cycle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EF6509-D0A0-4526-AC4B-8D1DDC551284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>
            <a:off x="3903138" y="1357284"/>
            <a:ext cx="3703723" cy="107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19D4417-3603-49B7-8AC4-68F23EF29899}"/>
              </a:ext>
            </a:extLst>
          </p:cNvPr>
          <p:cNvSpPr txBox="1"/>
          <p:nvPr/>
        </p:nvSpPr>
        <p:spPr>
          <a:xfrm>
            <a:off x="7428184" y="4960228"/>
            <a:ext cx="3810000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" b="1" dirty="0"/>
              <a:t>Integrated River Basin Management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255D0B-C424-414D-A384-2DAD8AF622D8}"/>
              </a:ext>
            </a:extLst>
          </p:cNvPr>
          <p:cNvSpPr txBox="1"/>
          <p:nvPr/>
        </p:nvSpPr>
        <p:spPr>
          <a:xfrm>
            <a:off x="7428184" y="3715622"/>
            <a:ext cx="3810000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Food &amp; Water Security through better Natural Resources Management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82D3420-598E-4094-BABF-CBD0620FC926}"/>
              </a:ext>
            </a:extLst>
          </p:cNvPr>
          <p:cNvSpPr/>
          <p:nvPr/>
        </p:nvSpPr>
        <p:spPr>
          <a:xfrm>
            <a:off x="4306761" y="2211166"/>
            <a:ext cx="2790201" cy="18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00B050"/>
                </a:solidFill>
                <a:latin typeface="+mj-lt"/>
              </a:rPr>
              <a:t>Promoting </a:t>
            </a:r>
            <a:r>
              <a:rPr lang="en-US" sz="1600" b="1" dirty="0">
                <a:solidFill>
                  <a:srgbClr val="00B050"/>
                </a:solidFill>
                <a:latin typeface="+mj-lt"/>
              </a:rPr>
              <a:t>Photosynthesis </a:t>
            </a:r>
            <a:r>
              <a:rPr lang="en-US" sz="1400" b="1" dirty="0">
                <a:solidFill>
                  <a:srgbClr val="00B050"/>
                </a:solidFill>
                <a:latin typeface="+mj-lt"/>
              </a:rPr>
              <a:t>to consume CO</a:t>
            </a:r>
            <a:r>
              <a:rPr lang="en-US" sz="1400" b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1400" b="1" dirty="0">
                <a:solidFill>
                  <a:srgbClr val="00B050"/>
                </a:solidFill>
                <a:latin typeface="+mj-lt"/>
              </a:rPr>
              <a:t> </a:t>
            </a:r>
            <a:endParaRPr lang="en-US" sz="1400" b="1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916C5E-8965-4555-9BB0-E2B9E9C7C005}"/>
              </a:ext>
            </a:extLst>
          </p:cNvPr>
          <p:cNvSpPr txBox="1"/>
          <p:nvPr/>
        </p:nvSpPr>
        <p:spPr>
          <a:xfrm>
            <a:off x="316258" y="4683230"/>
            <a:ext cx="6129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Integrated River Basin Management can be defined as a “process of coordinating </a:t>
            </a:r>
            <a:r>
              <a:rPr lang="en-US" b="1" dirty="0">
                <a:solidFill>
                  <a:srgbClr val="336600"/>
                </a:solidFill>
              </a:rPr>
              <a:t>conservation, management and development of water, land and related resources </a:t>
            </a:r>
            <a:r>
              <a:rPr lang="en-US" dirty="0"/>
              <a:t>across sectors within a given river basin</a:t>
            </a:r>
            <a:endParaRPr lang="en-IN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FEEE52C-DFD2-40CE-A46B-4A6EBC7AF150}"/>
              </a:ext>
            </a:extLst>
          </p:cNvPr>
          <p:cNvCxnSpPr>
            <a:cxnSpLocks/>
          </p:cNvCxnSpPr>
          <p:nvPr/>
        </p:nvCxnSpPr>
        <p:spPr>
          <a:xfrm flipH="1">
            <a:off x="6446124" y="5283393"/>
            <a:ext cx="9722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4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1FF4-5916-46EA-B5C3-F47E256E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Definitions </a:t>
            </a:r>
            <a:r>
              <a:rPr lang="en-IN"/>
              <a:t>of Drought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F13B4-E474-4A84-8F51-866CCF50A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protracted period of deficient precipitation resulting in extensive damage to crops, further resulting in loss of yield.”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WMO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situation occurring in any area when the mean annual rainfall is less than 75% of the normal rainfall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(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en-GB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Drought is caused by not only lack of precipitation and high temperatures but by overuse and overpopulation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I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Miskus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NOAA’s CPC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689341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744</TotalTime>
  <Words>3469</Words>
  <Application>Microsoft Office PowerPoint</Application>
  <PresentationFormat>Widescreen</PresentationFormat>
  <Paragraphs>493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Arial</vt:lpstr>
      <vt:lpstr>Calibri</vt:lpstr>
      <vt:lpstr>Calibri-Italic</vt:lpstr>
      <vt:lpstr>Cambria Math</vt:lpstr>
      <vt:lpstr>Courier New</vt:lpstr>
      <vt:lpstr>Gill Sans MT</vt:lpstr>
      <vt:lpstr>Symbol</vt:lpstr>
      <vt:lpstr>Times New Roman</vt:lpstr>
      <vt:lpstr>TimesNewRomanPSMT</vt:lpstr>
      <vt:lpstr>Verdana</vt:lpstr>
      <vt:lpstr>Verdana-Bold</vt:lpstr>
      <vt:lpstr>Wingdings</vt:lpstr>
      <vt:lpstr>Gallery</vt:lpstr>
      <vt:lpstr>Drought: a climate change PHENOMENON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Tackling the climate change</vt:lpstr>
      <vt:lpstr>Definitions of Drought</vt:lpstr>
      <vt:lpstr>Hazard Profile of Drought</vt:lpstr>
      <vt:lpstr>Types of Drought</vt:lpstr>
      <vt:lpstr>Drought Impacts</vt:lpstr>
      <vt:lpstr>Impacts of drought</vt:lpstr>
      <vt:lpstr>Droughts in India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Tackling the DROUGHT</vt:lpstr>
      <vt:lpstr>Drought Indices commonly known drought indices</vt:lpstr>
      <vt:lpstr>Standardized Precipitation Index</vt:lpstr>
      <vt:lpstr>Standardized Precipitation Index</vt:lpstr>
      <vt:lpstr>Standardized Precipitation Index</vt:lpstr>
      <vt:lpstr>Computation of SPI</vt:lpstr>
      <vt:lpstr>Computation of SPI</vt:lpstr>
      <vt:lpstr>Computation of SPI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SOFTWAREs to CALCULATE DROUGHT INDICES</vt:lpstr>
      <vt:lpstr>COMMON SOFTWAREs to CALCULATE DROUGHT INDICES</vt:lpstr>
      <vt:lpstr>COMMON SOFTWAREs to CALCULATE DROUGHT INDICES</vt:lpstr>
      <vt:lpstr>COMMON SOFTWAREs to CALCULATE DROUGHT INDICES</vt:lpstr>
      <vt:lpstr>COMMON SOFTWAREs to CALCULATE DROUGHT INDICES</vt:lpstr>
      <vt:lpstr>Daily EDI time series from 1981 to 2013 </vt:lpstr>
      <vt:lpstr>Daily EDI time series from 1981 to 2013 </vt:lpstr>
      <vt:lpstr>No. of drought days during southwest monsoon</vt:lpstr>
      <vt:lpstr>PowerPoint Presentation</vt:lpstr>
      <vt:lpstr>Drought &amp; land use Relation</vt:lpstr>
      <vt:lpstr>Vulnerability Assessment of drought</vt:lpstr>
      <vt:lpstr>Climatic indicators of drought</vt:lpstr>
      <vt:lpstr>Climatic indicators of drought</vt:lpstr>
      <vt:lpstr>Climatic indicators of drought</vt:lpstr>
      <vt:lpstr>Socio-economic indicators of drought</vt:lpstr>
      <vt:lpstr>Socio-economic indicators of drought</vt:lpstr>
      <vt:lpstr>Socio-economic indicators of drought</vt:lpstr>
      <vt:lpstr>Drought vulnerability 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Droughts: a climate change perspective</dc:title>
  <dc:creator>Rahul Waikhom</dc:creator>
  <cp:lastModifiedBy>Rahul Waikhom</cp:lastModifiedBy>
  <cp:revision>22</cp:revision>
  <dcterms:created xsi:type="dcterms:W3CDTF">2021-10-01T08:52:44Z</dcterms:created>
  <dcterms:modified xsi:type="dcterms:W3CDTF">2021-10-06T05:15:28Z</dcterms:modified>
</cp:coreProperties>
</file>